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310" r:id="rId3"/>
    <p:sldId id="294" r:id="rId4"/>
    <p:sldId id="295" r:id="rId5"/>
    <p:sldId id="296" r:id="rId6"/>
    <p:sldId id="298" r:id="rId7"/>
    <p:sldId id="297" r:id="rId8"/>
    <p:sldId id="305" r:id="rId9"/>
    <p:sldId id="307" r:id="rId10"/>
    <p:sldId id="300" r:id="rId11"/>
    <p:sldId id="317" r:id="rId12"/>
    <p:sldId id="301" r:id="rId13"/>
    <p:sldId id="302" r:id="rId14"/>
    <p:sldId id="309" r:id="rId15"/>
    <p:sldId id="311" r:id="rId16"/>
    <p:sldId id="312" r:id="rId17"/>
    <p:sldId id="314" r:id="rId18"/>
    <p:sldId id="313" r:id="rId19"/>
    <p:sldId id="318" r:id="rId2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92281" autoAdjust="0"/>
  </p:normalViewPr>
  <p:slideViewPr>
    <p:cSldViewPr snapToGrid="0">
      <p:cViewPr varScale="1">
        <p:scale>
          <a:sx n="106" d="100"/>
          <a:sy n="106" d="100"/>
        </p:scale>
        <p:origin x="50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608A22-1336-40F6-92F3-82DFEAC67E1B}" type="datetimeFigureOut">
              <a:rPr lang="it-IT" smtClean="0"/>
              <a:t>18/06/2020</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AA3C32-5FA8-4D45-8389-A3170A543B2A}" type="slidenum">
              <a:rPr lang="it-IT" smtClean="0"/>
              <a:t>‹N›</a:t>
            </a:fld>
            <a:endParaRPr lang="it-IT"/>
          </a:p>
        </p:txBody>
      </p:sp>
    </p:spTree>
    <p:extLst>
      <p:ext uri="{BB962C8B-B14F-4D97-AF65-F5344CB8AC3E}">
        <p14:creationId xmlns:p14="http://schemas.microsoft.com/office/powerpoint/2010/main" val="32764287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Aggiornamento da 516.000  a 700.000 a seguito del DL 35/2013 </a:t>
            </a:r>
            <a:r>
              <a:rPr lang="it-IT" dirty="0" err="1"/>
              <a:t>conv</a:t>
            </a:r>
            <a:r>
              <a:rPr lang="it-IT" dirty="0"/>
              <a:t>, in legge 64/2013</a:t>
            </a:r>
          </a:p>
          <a:p>
            <a:r>
              <a:rPr lang="it-IT" dirty="0"/>
              <a:t>Riteniamo che le modalità cessione a terzi e quella sconto in fattura, in considerazione dell’importo elevato del bonus che della sua fruibilità diretta in 5 quote annuali, potrebbero consentire di superare il punto critico della capienza dell’IRPEF del titolare dell’agevolazione che potrebbe non essere capiente per fruire per intero dell’agevolazione</a:t>
            </a:r>
          </a:p>
        </p:txBody>
      </p:sp>
      <p:sp>
        <p:nvSpPr>
          <p:cNvPr id="4" name="Segnaposto numero diapositiva 3"/>
          <p:cNvSpPr>
            <a:spLocks noGrp="1"/>
          </p:cNvSpPr>
          <p:nvPr>
            <p:ph type="sldNum" sz="quarter" idx="5"/>
          </p:nvPr>
        </p:nvSpPr>
        <p:spPr/>
        <p:txBody>
          <a:bodyPr/>
          <a:lstStyle/>
          <a:p>
            <a:fld id="{41AA3C32-5FA8-4D45-8389-A3170A543B2A}" type="slidenum">
              <a:rPr lang="it-IT" smtClean="0"/>
              <a:t>16</a:t>
            </a:fld>
            <a:endParaRPr lang="it-IT"/>
          </a:p>
        </p:txBody>
      </p:sp>
    </p:spTree>
    <p:extLst>
      <p:ext uri="{BB962C8B-B14F-4D97-AF65-F5344CB8AC3E}">
        <p14:creationId xmlns:p14="http://schemas.microsoft.com/office/powerpoint/2010/main" val="744061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Aggiornamento da 516.000  a 700.000 a seguito del DL 35/2013 </a:t>
            </a:r>
            <a:r>
              <a:rPr lang="it-IT" dirty="0" err="1"/>
              <a:t>conv</a:t>
            </a:r>
            <a:r>
              <a:rPr lang="it-IT" dirty="0"/>
              <a:t>, in legge 64/2013</a:t>
            </a:r>
          </a:p>
          <a:p>
            <a:r>
              <a:rPr lang="it-IT" dirty="0"/>
              <a:t>Riteniamo che le modalità cessione a terzi e quella sconto in fattura, in considerazione dell’importo elevato del bonus che della sua fruibilità diretta in 5 quote annuali, potrebbero consentire di superare il punto critico della capienza dell’IRPEF del titolare dell’agevolazione che potrebbe non essere capiente per fruire per intero dell’agevolazione</a:t>
            </a:r>
          </a:p>
        </p:txBody>
      </p:sp>
      <p:sp>
        <p:nvSpPr>
          <p:cNvPr id="4" name="Segnaposto numero diapositiva 3"/>
          <p:cNvSpPr>
            <a:spLocks noGrp="1"/>
          </p:cNvSpPr>
          <p:nvPr>
            <p:ph type="sldNum" sz="quarter" idx="5"/>
          </p:nvPr>
        </p:nvSpPr>
        <p:spPr/>
        <p:txBody>
          <a:bodyPr/>
          <a:lstStyle/>
          <a:p>
            <a:fld id="{41AA3C32-5FA8-4D45-8389-A3170A543B2A}" type="slidenum">
              <a:rPr lang="it-IT" smtClean="0"/>
              <a:t>17</a:t>
            </a:fld>
            <a:endParaRPr lang="it-IT"/>
          </a:p>
        </p:txBody>
      </p:sp>
    </p:spTree>
    <p:extLst>
      <p:ext uri="{BB962C8B-B14F-4D97-AF65-F5344CB8AC3E}">
        <p14:creationId xmlns:p14="http://schemas.microsoft.com/office/powerpoint/2010/main" val="5785002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114DB5F-86A2-4E9E-AB83-257E529A3994}"/>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84A682B1-C196-480A-864B-6C39C71CC2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9C03E208-7BAF-4511-9904-02C7016C704A}"/>
              </a:ext>
            </a:extLst>
          </p:cNvPr>
          <p:cNvSpPr>
            <a:spLocks noGrp="1"/>
          </p:cNvSpPr>
          <p:nvPr>
            <p:ph type="dt" sz="half" idx="10"/>
          </p:nvPr>
        </p:nvSpPr>
        <p:spPr/>
        <p:txBody>
          <a:bodyPr/>
          <a:lstStyle/>
          <a:p>
            <a:fld id="{36799D09-290D-4C06-9801-14046D3F3BE4}" type="datetime1">
              <a:rPr lang="it-IT" smtClean="0"/>
              <a:t>18/06/2020</a:t>
            </a:fld>
            <a:endParaRPr lang="it-IT"/>
          </a:p>
        </p:txBody>
      </p:sp>
      <p:sp>
        <p:nvSpPr>
          <p:cNvPr id="5" name="Segnaposto piè di pagina 4">
            <a:extLst>
              <a:ext uri="{FF2B5EF4-FFF2-40B4-BE49-F238E27FC236}">
                <a16:creationId xmlns:a16="http://schemas.microsoft.com/office/drawing/2014/main" id="{13521F1C-F660-4DB1-8D2A-E2DB8C10788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E12AF90-F057-490B-856E-00D92F4A4CBA}"/>
              </a:ext>
            </a:extLst>
          </p:cNvPr>
          <p:cNvSpPr>
            <a:spLocks noGrp="1"/>
          </p:cNvSpPr>
          <p:nvPr>
            <p:ph type="sldNum" sz="quarter" idx="12"/>
          </p:nvPr>
        </p:nvSpPr>
        <p:spPr/>
        <p:txBody>
          <a:bodyPr/>
          <a:lstStyle/>
          <a:p>
            <a:fld id="{95938A6E-B72F-40B1-BF3E-439B9DB517A1}" type="slidenum">
              <a:rPr lang="it-IT" smtClean="0"/>
              <a:t>‹N›</a:t>
            </a:fld>
            <a:endParaRPr lang="it-IT"/>
          </a:p>
        </p:txBody>
      </p:sp>
    </p:spTree>
    <p:extLst>
      <p:ext uri="{BB962C8B-B14F-4D97-AF65-F5344CB8AC3E}">
        <p14:creationId xmlns:p14="http://schemas.microsoft.com/office/powerpoint/2010/main" val="2140752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4740E6-8CB7-4FD1-B343-D0DDC38BD918}"/>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94B8A77-1FB0-46F2-A608-60637515BAEA}"/>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2E96C13-232B-4596-8938-E20B3B246B87}"/>
              </a:ext>
            </a:extLst>
          </p:cNvPr>
          <p:cNvSpPr>
            <a:spLocks noGrp="1"/>
          </p:cNvSpPr>
          <p:nvPr>
            <p:ph type="dt" sz="half" idx="10"/>
          </p:nvPr>
        </p:nvSpPr>
        <p:spPr/>
        <p:txBody>
          <a:bodyPr/>
          <a:lstStyle/>
          <a:p>
            <a:fld id="{543E0820-C13B-4AA8-8B4C-AC8252B1791E}" type="datetime1">
              <a:rPr lang="it-IT" smtClean="0"/>
              <a:t>18/06/2020</a:t>
            </a:fld>
            <a:endParaRPr lang="it-IT"/>
          </a:p>
        </p:txBody>
      </p:sp>
      <p:sp>
        <p:nvSpPr>
          <p:cNvPr id="5" name="Segnaposto piè di pagina 4">
            <a:extLst>
              <a:ext uri="{FF2B5EF4-FFF2-40B4-BE49-F238E27FC236}">
                <a16:creationId xmlns:a16="http://schemas.microsoft.com/office/drawing/2014/main" id="{AACE94D1-4BC9-419B-82EF-DB156165547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C25368E-1659-4F25-A41E-E0E4AD173B0E}"/>
              </a:ext>
            </a:extLst>
          </p:cNvPr>
          <p:cNvSpPr>
            <a:spLocks noGrp="1"/>
          </p:cNvSpPr>
          <p:nvPr>
            <p:ph type="sldNum" sz="quarter" idx="12"/>
          </p:nvPr>
        </p:nvSpPr>
        <p:spPr/>
        <p:txBody>
          <a:bodyPr/>
          <a:lstStyle/>
          <a:p>
            <a:fld id="{95938A6E-B72F-40B1-BF3E-439B9DB517A1}" type="slidenum">
              <a:rPr lang="it-IT" smtClean="0"/>
              <a:t>‹N›</a:t>
            </a:fld>
            <a:endParaRPr lang="it-IT"/>
          </a:p>
        </p:txBody>
      </p:sp>
    </p:spTree>
    <p:extLst>
      <p:ext uri="{BB962C8B-B14F-4D97-AF65-F5344CB8AC3E}">
        <p14:creationId xmlns:p14="http://schemas.microsoft.com/office/powerpoint/2010/main" val="3919590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F4D031A5-3FF4-448C-BA33-010E9D9B86ED}"/>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32E543F0-10D3-4C04-A9C6-5487C3E12F0C}"/>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C7E5A89-F2CF-4864-9B58-85543395E27E}"/>
              </a:ext>
            </a:extLst>
          </p:cNvPr>
          <p:cNvSpPr>
            <a:spLocks noGrp="1"/>
          </p:cNvSpPr>
          <p:nvPr>
            <p:ph type="dt" sz="half" idx="10"/>
          </p:nvPr>
        </p:nvSpPr>
        <p:spPr/>
        <p:txBody>
          <a:bodyPr/>
          <a:lstStyle/>
          <a:p>
            <a:fld id="{746E8CA7-37D3-4104-B9DE-D44AF47C8967}" type="datetime1">
              <a:rPr lang="it-IT" smtClean="0"/>
              <a:t>18/06/2020</a:t>
            </a:fld>
            <a:endParaRPr lang="it-IT"/>
          </a:p>
        </p:txBody>
      </p:sp>
      <p:sp>
        <p:nvSpPr>
          <p:cNvPr id="5" name="Segnaposto piè di pagina 4">
            <a:extLst>
              <a:ext uri="{FF2B5EF4-FFF2-40B4-BE49-F238E27FC236}">
                <a16:creationId xmlns:a16="http://schemas.microsoft.com/office/drawing/2014/main" id="{DF8788A6-99C8-4554-8CF1-2167F1397B8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8345CC5-65AC-43EE-A447-56A2AFE7BBAB}"/>
              </a:ext>
            </a:extLst>
          </p:cNvPr>
          <p:cNvSpPr>
            <a:spLocks noGrp="1"/>
          </p:cNvSpPr>
          <p:nvPr>
            <p:ph type="sldNum" sz="quarter" idx="12"/>
          </p:nvPr>
        </p:nvSpPr>
        <p:spPr/>
        <p:txBody>
          <a:bodyPr/>
          <a:lstStyle/>
          <a:p>
            <a:fld id="{95938A6E-B72F-40B1-BF3E-439B9DB517A1}" type="slidenum">
              <a:rPr lang="it-IT" smtClean="0"/>
              <a:t>‹N›</a:t>
            </a:fld>
            <a:endParaRPr lang="it-IT"/>
          </a:p>
        </p:txBody>
      </p:sp>
    </p:spTree>
    <p:extLst>
      <p:ext uri="{BB962C8B-B14F-4D97-AF65-F5344CB8AC3E}">
        <p14:creationId xmlns:p14="http://schemas.microsoft.com/office/powerpoint/2010/main" val="4227097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FE7AFE-AE80-4275-8E01-1F9932CA338B}"/>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16CAA00-2B48-49DE-B219-DFCFA3A8EC9D}"/>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10ACDEF-2878-4D4A-B925-4214E1713420}"/>
              </a:ext>
            </a:extLst>
          </p:cNvPr>
          <p:cNvSpPr>
            <a:spLocks noGrp="1"/>
          </p:cNvSpPr>
          <p:nvPr>
            <p:ph type="dt" sz="half" idx="10"/>
          </p:nvPr>
        </p:nvSpPr>
        <p:spPr/>
        <p:txBody>
          <a:bodyPr/>
          <a:lstStyle/>
          <a:p>
            <a:fld id="{32C4D2AF-83F5-4B22-AE2F-F2FBDDC37E0A}" type="datetime1">
              <a:rPr lang="it-IT" smtClean="0"/>
              <a:t>18/06/2020</a:t>
            </a:fld>
            <a:endParaRPr lang="it-IT"/>
          </a:p>
        </p:txBody>
      </p:sp>
      <p:sp>
        <p:nvSpPr>
          <p:cNvPr id="5" name="Segnaposto piè di pagina 4">
            <a:extLst>
              <a:ext uri="{FF2B5EF4-FFF2-40B4-BE49-F238E27FC236}">
                <a16:creationId xmlns:a16="http://schemas.microsoft.com/office/drawing/2014/main" id="{F2FBE8DA-B410-43A8-BFD7-14FCA6E669A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8BD520F-9334-471E-B438-0AA6A8A7728D}"/>
              </a:ext>
            </a:extLst>
          </p:cNvPr>
          <p:cNvSpPr>
            <a:spLocks noGrp="1"/>
          </p:cNvSpPr>
          <p:nvPr>
            <p:ph type="sldNum" sz="quarter" idx="12"/>
          </p:nvPr>
        </p:nvSpPr>
        <p:spPr/>
        <p:txBody>
          <a:bodyPr/>
          <a:lstStyle/>
          <a:p>
            <a:fld id="{95938A6E-B72F-40B1-BF3E-439B9DB517A1}" type="slidenum">
              <a:rPr lang="it-IT" smtClean="0"/>
              <a:t>‹N›</a:t>
            </a:fld>
            <a:endParaRPr lang="it-IT"/>
          </a:p>
        </p:txBody>
      </p:sp>
    </p:spTree>
    <p:extLst>
      <p:ext uri="{BB962C8B-B14F-4D97-AF65-F5344CB8AC3E}">
        <p14:creationId xmlns:p14="http://schemas.microsoft.com/office/powerpoint/2010/main" val="1791245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3DE58C-C656-48DA-B9CA-E8E1F5E6895A}"/>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A53ED2B5-68E0-4B14-84CE-9339C186DD5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160A336B-2F48-4B46-8240-3A2326D5C396}"/>
              </a:ext>
            </a:extLst>
          </p:cNvPr>
          <p:cNvSpPr>
            <a:spLocks noGrp="1"/>
          </p:cNvSpPr>
          <p:nvPr>
            <p:ph type="dt" sz="half" idx="10"/>
          </p:nvPr>
        </p:nvSpPr>
        <p:spPr/>
        <p:txBody>
          <a:bodyPr/>
          <a:lstStyle/>
          <a:p>
            <a:fld id="{5D4C0021-C59C-45D8-AF08-84DF7B87D9F6}" type="datetime1">
              <a:rPr lang="it-IT" smtClean="0"/>
              <a:t>18/06/2020</a:t>
            </a:fld>
            <a:endParaRPr lang="it-IT"/>
          </a:p>
        </p:txBody>
      </p:sp>
      <p:sp>
        <p:nvSpPr>
          <p:cNvPr id="5" name="Segnaposto piè di pagina 4">
            <a:extLst>
              <a:ext uri="{FF2B5EF4-FFF2-40B4-BE49-F238E27FC236}">
                <a16:creationId xmlns:a16="http://schemas.microsoft.com/office/drawing/2014/main" id="{6F502EDC-458D-4B8F-B1F2-E4D9F3A6E7B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9ECE385-732E-49D4-AF20-8616B0105D10}"/>
              </a:ext>
            </a:extLst>
          </p:cNvPr>
          <p:cNvSpPr>
            <a:spLocks noGrp="1"/>
          </p:cNvSpPr>
          <p:nvPr>
            <p:ph type="sldNum" sz="quarter" idx="12"/>
          </p:nvPr>
        </p:nvSpPr>
        <p:spPr/>
        <p:txBody>
          <a:bodyPr/>
          <a:lstStyle/>
          <a:p>
            <a:fld id="{95938A6E-B72F-40B1-BF3E-439B9DB517A1}" type="slidenum">
              <a:rPr lang="it-IT" smtClean="0"/>
              <a:t>‹N›</a:t>
            </a:fld>
            <a:endParaRPr lang="it-IT"/>
          </a:p>
        </p:txBody>
      </p:sp>
    </p:spTree>
    <p:extLst>
      <p:ext uri="{BB962C8B-B14F-4D97-AF65-F5344CB8AC3E}">
        <p14:creationId xmlns:p14="http://schemas.microsoft.com/office/powerpoint/2010/main" val="3083823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E00290-164A-46E1-A6BE-1408D1F12E4B}"/>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D2C4849-659C-4DA1-B492-3FC6E9A2DB4D}"/>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40281F62-6E10-4219-8D37-58D8E03EC469}"/>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DBB9FE5B-2D3F-473B-8DAF-866FD0CB2161}"/>
              </a:ext>
            </a:extLst>
          </p:cNvPr>
          <p:cNvSpPr>
            <a:spLocks noGrp="1"/>
          </p:cNvSpPr>
          <p:nvPr>
            <p:ph type="dt" sz="half" idx="10"/>
          </p:nvPr>
        </p:nvSpPr>
        <p:spPr/>
        <p:txBody>
          <a:bodyPr/>
          <a:lstStyle/>
          <a:p>
            <a:fld id="{B4835E49-4D8B-4847-9FFE-25883570EB9C}" type="datetime1">
              <a:rPr lang="it-IT" smtClean="0"/>
              <a:t>18/06/2020</a:t>
            </a:fld>
            <a:endParaRPr lang="it-IT"/>
          </a:p>
        </p:txBody>
      </p:sp>
      <p:sp>
        <p:nvSpPr>
          <p:cNvPr id="6" name="Segnaposto piè di pagina 5">
            <a:extLst>
              <a:ext uri="{FF2B5EF4-FFF2-40B4-BE49-F238E27FC236}">
                <a16:creationId xmlns:a16="http://schemas.microsoft.com/office/drawing/2014/main" id="{B6E97AEA-FFF7-4AB2-AE13-3892D0EFF7F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7DA5CE6-7731-4198-BE65-E4F03228EABA}"/>
              </a:ext>
            </a:extLst>
          </p:cNvPr>
          <p:cNvSpPr>
            <a:spLocks noGrp="1"/>
          </p:cNvSpPr>
          <p:nvPr>
            <p:ph type="sldNum" sz="quarter" idx="12"/>
          </p:nvPr>
        </p:nvSpPr>
        <p:spPr/>
        <p:txBody>
          <a:bodyPr/>
          <a:lstStyle/>
          <a:p>
            <a:fld id="{95938A6E-B72F-40B1-BF3E-439B9DB517A1}" type="slidenum">
              <a:rPr lang="it-IT" smtClean="0"/>
              <a:t>‹N›</a:t>
            </a:fld>
            <a:endParaRPr lang="it-IT"/>
          </a:p>
        </p:txBody>
      </p:sp>
    </p:spTree>
    <p:extLst>
      <p:ext uri="{BB962C8B-B14F-4D97-AF65-F5344CB8AC3E}">
        <p14:creationId xmlns:p14="http://schemas.microsoft.com/office/powerpoint/2010/main" val="963150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CA1F5B-4210-4CE0-A838-261B1EFD6209}"/>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1BDCB751-2532-4B4F-A48D-1F700B9845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46404B60-19AB-47D3-877A-6F251C6575E4}"/>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27829672-6E6A-4669-8CB2-7ED93BBC59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D226C18C-3892-4FB8-8923-EF33770F35A7}"/>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999F92F9-8203-45A9-AA2A-1516BA95D838}"/>
              </a:ext>
            </a:extLst>
          </p:cNvPr>
          <p:cNvSpPr>
            <a:spLocks noGrp="1"/>
          </p:cNvSpPr>
          <p:nvPr>
            <p:ph type="dt" sz="half" idx="10"/>
          </p:nvPr>
        </p:nvSpPr>
        <p:spPr/>
        <p:txBody>
          <a:bodyPr/>
          <a:lstStyle/>
          <a:p>
            <a:fld id="{30023E8D-BCFA-4ABB-916E-20699F5E7774}" type="datetime1">
              <a:rPr lang="it-IT" smtClean="0"/>
              <a:t>18/06/2020</a:t>
            </a:fld>
            <a:endParaRPr lang="it-IT"/>
          </a:p>
        </p:txBody>
      </p:sp>
      <p:sp>
        <p:nvSpPr>
          <p:cNvPr id="8" name="Segnaposto piè di pagina 7">
            <a:extLst>
              <a:ext uri="{FF2B5EF4-FFF2-40B4-BE49-F238E27FC236}">
                <a16:creationId xmlns:a16="http://schemas.microsoft.com/office/drawing/2014/main" id="{46CD96C5-38FF-4506-AE3A-6296F1973744}"/>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CB229ECB-D2A6-45DF-87C3-F1A7D3C480B4}"/>
              </a:ext>
            </a:extLst>
          </p:cNvPr>
          <p:cNvSpPr>
            <a:spLocks noGrp="1"/>
          </p:cNvSpPr>
          <p:nvPr>
            <p:ph type="sldNum" sz="quarter" idx="12"/>
          </p:nvPr>
        </p:nvSpPr>
        <p:spPr/>
        <p:txBody>
          <a:bodyPr/>
          <a:lstStyle/>
          <a:p>
            <a:fld id="{95938A6E-B72F-40B1-BF3E-439B9DB517A1}" type="slidenum">
              <a:rPr lang="it-IT" smtClean="0"/>
              <a:t>‹N›</a:t>
            </a:fld>
            <a:endParaRPr lang="it-IT"/>
          </a:p>
        </p:txBody>
      </p:sp>
    </p:spTree>
    <p:extLst>
      <p:ext uri="{BB962C8B-B14F-4D97-AF65-F5344CB8AC3E}">
        <p14:creationId xmlns:p14="http://schemas.microsoft.com/office/powerpoint/2010/main" val="1844820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46C9C3-DFEC-4379-BCAF-627B3726110B}"/>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B94B2BE2-A4A7-4654-9D1B-84C8697A210F}"/>
              </a:ext>
            </a:extLst>
          </p:cNvPr>
          <p:cNvSpPr>
            <a:spLocks noGrp="1"/>
          </p:cNvSpPr>
          <p:nvPr>
            <p:ph type="dt" sz="half" idx="10"/>
          </p:nvPr>
        </p:nvSpPr>
        <p:spPr/>
        <p:txBody>
          <a:bodyPr/>
          <a:lstStyle/>
          <a:p>
            <a:fld id="{9309AEE2-88CE-4DD8-8161-95FFA649DB8F}" type="datetime1">
              <a:rPr lang="it-IT" smtClean="0"/>
              <a:t>18/06/2020</a:t>
            </a:fld>
            <a:endParaRPr lang="it-IT"/>
          </a:p>
        </p:txBody>
      </p:sp>
      <p:sp>
        <p:nvSpPr>
          <p:cNvPr id="4" name="Segnaposto piè di pagina 3">
            <a:extLst>
              <a:ext uri="{FF2B5EF4-FFF2-40B4-BE49-F238E27FC236}">
                <a16:creationId xmlns:a16="http://schemas.microsoft.com/office/drawing/2014/main" id="{EF3CE407-B284-457C-8451-37C28E5B9D18}"/>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2F345F30-B55E-48DA-A984-AECF5AA00AF9}"/>
              </a:ext>
            </a:extLst>
          </p:cNvPr>
          <p:cNvSpPr>
            <a:spLocks noGrp="1"/>
          </p:cNvSpPr>
          <p:nvPr>
            <p:ph type="sldNum" sz="quarter" idx="12"/>
          </p:nvPr>
        </p:nvSpPr>
        <p:spPr/>
        <p:txBody>
          <a:bodyPr/>
          <a:lstStyle/>
          <a:p>
            <a:fld id="{95938A6E-B72F-40B1-BF3E-439B9DB517A1}" type="slidenum">
              <a:rPr lang="it-IT" smtClean="0"/>
              <a:t>‹N›</a:t>
            </a:fld>
            <a:endParaRPr lang="it-IT"/>
          </a:p>
        </p:txBody>
      </p:sp>
    </p:spTree>
    <p:extLst>
      <p:ext uri="{BB962C8B-B14F-4D97-AF65-F5344CB8AC3E}">
        <p14:creationId xmlns:p14="http://schemas.microsoft.com/office/powerpoint/2010/main" val="1970897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5C5C9537-D1C5-4288-963E-8195D628D1F8}"/>
              </a:ext>
            </a:extLst>
          </p:cNvPr>
          <p:cNvSpPr>
            <a:spLocks noGrp="1"/>
          </p:cNvSpPr>
          <p:nvPr>
            <p:ph type="dt" sz="half" idx="10"/>
          </p:nvPr>
        </p:nvSpPr>
        <p:spPr/>
        <p:txBody>
          <a:bodyPr/>
          <a:lstStyle/>
          <a:p>
            <a:fld id="{2FBD8B02-9144-494A-8F40-C80205453699}" type="datetime1">
              <a:rPr lang="it-IT" smtClean="0"/>
              <a:t>18/06/2020</a:t>
            </a:fld>
            <a:endParaRPr lang="it-IT"/>
          </a:p>
        </p:txBody>
      </p:sp>
      <p:sp>
        <p:nvSpPr>
          <p:cNvPr id="3" name="Segnaposto piè di pagina 2">
            <a:extLst>
              <a:ext uri="{FF2B5EF4-FFF2-40B4-BE49-F238E27FC236}">
                <a16:creationId xmlns:a16="http://schemas.microsoft.com/office/drawing/2014/main" id="{4F2FDA76-43FA-4C01-9F13-24EF956A373A}"/>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9A8D389C-6A97-4DC9-A7F9-B890E2C871D4}"/>
              </a:ext>
            </a:extLst>
          </p:cNvPr>
          <p:cNvSpPr>
            <a:spLocks noGrp="1"/>
          </p:cNvSpPr>
          <p:nvPr>
            <p:ph type="sldNum" sz="quarter" idx="12"/>
          </p:nvPr>
        </p:nvSpPr>
        <p:spPr/>
        <p:txBody>
          <a:bodyPr/>
          <a:lstStyle/>
          <a:p>
            <a:fld id="{95938A6E-B72F-40B1-BF3E-439B9DB517A1}" type="slidenum">
              <a:rPr lang="it-IT" smtClean="0"/>
              <a:t>‹N›</a:t>
            </a:fld>
            <a:endParaRPr lang="it-IT"/>
          </a:p>
        </p:txBody>
      </p:sp>
    </p:spTree>
    <p:extLst>
      <p:ext uri="{BB962C8B-B14F-4D97-AF65-F5344CB8AC3E}">
        <p14:creationId xmlns:p14="http://schemas.microsoft.com/office/powerpoint/2010/main" val="3466688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19451D-FC1A-4AEC-A1E0-FE927241FF74}"/>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D65F760-49D5-4C13-AF81-AB5C88BBC6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EE7708DC-EA15-49C9-AFD5-894804F7C8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B5FAA82F-714B-4C92-9767-19F70916C989}"/>
              </a:ext>
            </a:extLst>
          </p:cNvPr>
          <p:cNvSpPr>
            <a:spLocks noGrp="1"/>
          </p:cNvSpPr>
          <p:nvPr>
            <p:ph type="dt" sz="half" idx="10"/>
          </p:nvPr>
        </p:nvSpPr>
        <p:spPr/>
        <p:txBody>
          <a:bodyPr/>
          <a:lstStyle/>
          <a:p>
            <a:fld id="{1E8DB261-A61A-4805-B77A-5238437B11AE}" type="datetime1">
              <a:rPr lang="it-IT" smtClean="0"/>
              <a:t>18/06/2020</a:t>
            </a:fld>
            <a:endParaRPr lang="it-IT"/>
          </a:p>
        </p:txBody>
      </p:sp>
      <p:sp>
        <p:nvSpPr>
          <p:cNvPr id="6" name="Segnaposto piè di pagina 5">
            <a:extLst>
              <a:ext uri="{FF2B5EF4-FFF2-40B4-BE49-F238E27FC236}">
                <a16:creationId xmlns:a16="http://schemas.microsoft.com/office/drawing/2014/main" id="{4F86823B-E90E-4E08-8EC7-F8A3432F84B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C00F4F7-A4C2-4621-8BE9-C170684BA43A}"/>
              </a:ext>
            </a:extLst>
          </p:cNvPr>
          <p:cNvSpPr>
            <a:spLocks noGrp="1"/>
          </p:cNvSpPr>
          <p:nvPr>
            <p:ph type="sldNum" sz="quarter" idx="12"/>
          </p:nvPr>
        </p:nvSpPr>
        <p:spPr/>
        <p:txBody>
          <a:bodyPr/>
          <a:lstStyle/>
          <a:p>
            <a:fld id="{95938A6E-B72F-40B1-BF3E-439B9DB517A1}" type="slidenum">
              <a:rPr lang="it-IT" smtClean="0"/>
              <a:t>‹N›</a:t>
            </a:fld>
            <a:endParaRPr lang="it-IT"/>
          </a:p>
        </p:txBody>
      </p:sp>
    </p:spTree>
    <p:extLst>
      <p:ext uri="{BB962C8B-B14F-4D97-AF65-F5344CB8AC3E}">
        <p14:creationId xmlns:p14="http://schemas.microsoft.com/office/powerpoint/2010/main" val="872422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5553EB8-6F58-4DA9-A714-7C0D77E9BF7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4E0B3138-815F-4FA1-98B9-48215B6305E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B841B089-7419-47E0-B0C2-BF0B329616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CF458C4D-E8E7-4092-BA08-98D7F09C1E83}"/>
              </a:ext>
            </a:extLst>
          </p:cNvPr>
          <p:cNvSpPr>
            <a:spLocks noGrp="1"/>
          </p:cNvSpPr>
          <p:nvPr>
            <p:ph type="dt" sz="half" idx="10"/>
          </p:nvPr>
        </p:nvSpPr>
        <p:spPr/>
        <p:txBody>
          <a:bodyPr/>
          <a:lstStyle/>
          <a:p>
            <a:fld id="{90F1B5B0-87F4-44FB-962C-1D41A04CDA92}" type="datetime1">
              <a:rPr lang="it-IT" smtClean="0"/>
              <a:t>18/06/2020</a:t>
            </a:fld>
            <a:endParaRPr lang="it-IT"/>
          </a:p>
        </p:txBody>
      </p:sp>
      <p:sp>
        <p:nvSpPr>
          <p:cNvPr id="6" name="Segnaposto piè di pagina 5">
            <a:extLst>
              <a:ext uri="{FF2B5EF4-FFF2-40B4-BE49-F238E27FC236}">
                <a16:creationId xmlns:a16="http://schemas.microsoft.com/office/drawing/2014/main" id="{CAB47BB9-1C30-4140-92BB-7C96BF7BD3A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7B9C8447-F863-418E-A88A-452E6AA44CDA}"/>
              </a:ext>
            </a:extLst>
          </p:cNvPr>
          <p:cNvSpPr>
            <a:spLocks noGrp="1"/>
          </p:cNvSpPr>
          <p:nvPr>
            <p:ph type="sldNum" sz="quarter" idx="12"/>
          </p:nvPr>
        </p:nvSpPr>
        <p:spPr/>
        <p:txBody>
          <a:bodyPr/>
          <a:lstStyle/>
          <a:p>
            <a:fld id="{95938A6E-B72F-40B1-BF3E-439B9DB517A1}" type="slidenum">
              <a:rPr lang="it-IT" smtClean="0"/>
              <a:t>‹N›</a:t>
            </a:fld>
            <a:endParaRPr lang="it-IT"/>
          </a:p>
        </p:txBody>
      </p:sp>
    </p:spTree>
    <p:extLst>
      <p:ext uri="{BB962C8B-B14F-4D97-AF65-F5344CB8AC3E}">
        <p14:creationId xmlns:p14="http://schemas.microsoft.com/office/powerpoint/2010/main" val="2437894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C56CC959-40CB-40F6-BFC9-AC03AEB30B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B24660C5-0060-4A22-A669-CD650F3A29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E88D971-A9FE-4A4E-96BA-E26A871DD81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3F7D0A-F592-4B82-9D3B-9C73ACB84265}" type="datetime1">
              <a:rPr lang="it-IT" smtClean="0"/>
              <a:t>18/06/2020</a:t>
            </a:fld>
            <a:endParaRPr lang="it-IT"/>
          </a:p>
        </p:txBody>
      </p:sp>
      <p:sp>
        <p:nvSpPr>
          <p:cNvPr id="5" name="Segnaposto piè di pagina 4">
            <a:extLst>
              <a:ext uri="{FF2B5EF4-FFF2-40B4-BE49-F238E27FC236}">
                <a16:creationId xmlns:a16="http://schemas.microsoft.com/office/drawing/2014/main" id="{388A0E05-4926-4FD4-9357-7E9E229E9C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E7E936E4-1DEF-4E29-8A11-CF2DA0E183B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938A6E-B72F-40B1-BF3E-439B9DB517A1}" type="slidenum">
              <a:rPr lang="it-IT" smtClean="0"/>
              <a:t>‹N›</a:t>
            </a:fld>
            <a:endParaRPr lang="it-IT"/>
          </a:p>
        </p:txBody>
      </p:sp>
    </p:spTree>
    <p:extLst>
      <p:ext uri="{BB962C8B-B14F-4D97-AF65-F5344CB8AC3E}">
        <p14:creationId xmlns:p14="http://schemas.microsoft.com/office/powerpoint/2010/main" val="1235482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4.e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egnaposto numero diapositiva 4">
            <a:extLst>
              <a:ext uri="{FF2B5EF4-FFF2-40B4-BE49-F238E27FC236}">
                <a16:creationId xmlns:a16="http://schemas.microsoft.com/office/drawing/2014/main" id="{5B2318AD-1EF9-484E-90F7-26DB51570063}"/>
              </a:ext>
            </a:extLst>
          </p:cNvPr>
          <p:cNvSpPr>
            <a:spLocks noGrp="1"/>
          </p:cNvSpPr>
          <p:nvPr>
            <p:ph type="sldNum" sz="quarter" idx="12"/>
          </p:nvPr>
        </p:nvSpPr>
        <p:spPr/>
        <p:txBody>
          <a:bodyPr/>
          <a:lstStyle/>
          <a:p>
            <a:fld id="{4FAB73BC-B049-4115-A692-8D63A059BFB8}" type="slidenum">
              <a:rPr lang="en-US" smtClean="0"/>
              <a:pPr/>
              <a:t>1</a:t>
            </a:fld>
            <a:endParaRPr lang="en-US" dirty="0"/>
          </a:p>
        </p:txBody>
      </p:sp>
      <p:sp>
        <p:nvSpPr>
          <p:cNvPr id="10" name="Titolo 1">
            <a:extLst>
              <a:ext uri="{FF2B5EF4-FFF2-40B4-BE49-F238E27FC236}">
                <a16:creationId xmlns:a16="http://schemas.microsoft.com/office/drawing/2014/main" id="{C681B91E-0D1C-4193-8CB8-1C6C0E6013F0}"/>
              </a:ext>
            </a:extLst>
          </p:cNvPr>
          <p:cNvSpPr>
            <a:spLocks noGrp="1"/>
          </p:cNvSpPr>
          <p:nvPr>
            <p:ph type="ctrTitle"/>
          </p:nvPr>
        </p:nvSpPr>
        <p:spPr>
          <a:xfrm>
            <a:off x="5057422" y="630694"/>
            <a:ext cx="7151940" cy="3154117"/>
          </a:xfrm>
          <a:ln w="28575">
            <a:noFill/>
          </a:ln>
        </p:spPr>
        <p:txBody>
          <a:bodyPr>
            <a:normAutofit/>
          </a:bodyPr>
          <a:lstStyle/>
          <a:p>
            <a:r>
              <a:rPr lang="it-IT" sz="4400" b="1" dirty="0">
                <a:solidFill>
                  <a:srgbClr val="A32020"/>
                </a:solidFill>
              </a:rPr>
              <a:t>I decreti covid-19 </a:t>
            </a:r>
            <a:br>
              <a:rPr lang="it-IT" sz="4400" b="1" dirty="0">
                <a:solidFill>
                  <a:srgbClr val="A32020"/>
                </a:solidFill>
              </a:rPr>
            </a:br>
            <a:r>
              <a:rPr lang="it-IT" sz="4400" b="1" dirty="0">
                <a:solidFill>
                  <a:srgbClr val="A32020"/>
                </a:solidFill>
              </a:rPr>
              <a:t>e l’ecobonus</a:t>
            </a:r>
            <a:endParaRPr lang="it-IT" dirty="0"/>
          </a:p>
        </p:txBody>
      </p:sp>
      <p:sp>
        <p:nvSpPr>
          <p:cNvPr id="11" name="Titolo 1">
            <a:extLst>
              <a:ext uri="{FF2B5EF4-FFF2-40B4-BE49-F238E27FC236}">
                <a16:creationId xmlns:a16="http://schemas.microsoft.com/office/drawing/2014/main" id="{261690AB-C60F-4043-BD8D-7B94C2F3FC1F}"/>
              </a:ext>
            </a:extLst>
          </p:cNvPr>
          <p:cNvSpPr txBox="1">
            <a:spLocks/>
          </p:cNvSpPr>
          <p:nvPr/>
        </p:nvSpPr>
        <p:spPr>
          <a:xfrm>
            <a:off x="7755467" y="4977451"/>
            <a:ext cx="2977444" cy="330749"/>
          </a:xfrm>
          <a:prstGeom prst="rect">
            <a:avLst/>
          </a:prstGeom>
          <a:ln w="28575">
            <a:noFill/>
          </a:ln>
        </p:spPr>
        <p:txBody>
          <a:bodyPr vert="horz" lIns="68580" tIns="34290" rIns="68580" bIns="3429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it-IT" sz="2000" dirty="0">
                <a:solidFill>
                  <a:prstClr val="black"/>
                </a:solidFill>
              </a:rPr>
              <a:t>A cura di </a:t>
            </a:r>
          </a:p>
          <a:p>
            <a:r>
              <a:rPr lang="it-IT" sz="2000" dirty="0">
                <a:solidFill>
                  <a:prstClr val="black"/>
                </a:solidFill>
              </a:rPr>
              <a:t>Giovanni Fabio Aiello </a:t>
            </a:r>
          </a:p>
        </p:txBody>
      </p:sp>
      <p:pic>
        <p:nvPicPr>
          <p:cNvPr id="3" name="Immagine 2">
            <a:extLst>
              <a:ext uri="{FF2B5EF4-FFF2-40B4-BE49-F238E27FC236}">
                <a16:creationId xmlns:a16="http://schemas.microsoft.com/office/drawing/2014/main" id="{C1A739D8-5AE4-470A-84BC-60528A758E2F}"/>
              </a:ext>
            </a:extLst>
          </p:cNvPr>
          <p:cNvPicPr>
            <a:picLocks noChangeAspect="1"/>
          </p:cNvPicPr>
          <p:nvPr/>
        </p:nvPicPr>
        <p:blipFill>
          <a:blip r:embed="rId2"/>
          <a:stretch>
            <a:fillRect/>
          </a:stretch>
        </p:blipFill>
        <p:spPr>
          <a:xfrm>
            <a:off x="0" y="1"/>
            <a:ext cx="5192888" cy="6857999"/>
          </a:xfrm>
          <a:prstGeom prst="rect">
            <a:avLst/>
          </a:prstGeom>
        </p:spPr>
      </p:pic>
    </p:spTree>
    <p:extLst>
      <p:ext uri="{BB962C8B-B14F-4D97-AF65-F5344CB8AC3E}">
        <p14:creationId xmlns:p14="http://schemas.microsoft.com/office/powerpoint/2010/main" val="26481914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ottotitolo 2">
            <a:extLst>
              <a:ext uri="{FF2B5EF4-FFF2-40B4-BE49-F238E27FC236}">
                <a16:creationId xmlns:a16="http://schemas.microsoft.com/office/drawing/2014/main" id="{826C78D4-A071-4178-853C-A5C0F99CF79E}"/>
              </a:ext>
            </a:extLst>
          </p:cNvPr>
          <p:cNvSpPr>
            <a:spLocks noGrp="1"/>
          </p:cNvSpPr>
          <p:nvPr>
            <p:ph type="subTitle" idx="1"/>
          </p:nvPr>
        </p:nvSpPr>
        <p:spPr>
          <a:xfrm>
            <a:off x="0" y="160093"/>
            <a:ext cx="12192000" cy="413107"/>
          </a:xfrm>
          <a:solidFill>
            <a:srgbClr val="C00000"/>
          </a:solidFill>
        </p:spPr>
        <p:txBody>
          <a:bodyPr>
            <a:normAutofit lnSpcReduction="10000"/>
          </a:bodyPr>
          <a:lstStyle/>
          <a:p>
            <a:r>
              <a:rPr lang="it-IT" dirty="0">
                <a:solidFill>
                  <a:schemeClr val="bg1"/>
                </a:solidFill>
              </a:rPr>
              <a:t>D.L. RILANCIO (19 MAGGIO 2020, N. 34)</a:t>
            </a:r>
          </a:p>
          <a:p>
            <a:endParaRPr lang="it-IT" dirty="0"/>
          </a:p>
        </p:txBody>
      </p:sp>
      <p:sp>
        <p:nvSpPr>
          <p:cNvPr id="12" name="Segnaposto numero diapositiva 11">
            <a:extLst>
              <a:ext uri="{FF2B5EF4-FFF2-40B4-BE49-F238E27FC236}">
                <a16:creationId xmlns:a16="http://schemas.microsoft.com/office/drawing/2014/main" id="{63098A0F-D4E5-41DA-AE87-8CE3F0ED47B8}"/>
              </a:ext>
            </a:extLst>
          </p:cNvPr>
          <p:cNvSpPr>
            <a:spLocks noGrp="1"/>
          </p:cNvSpPr>
          <p:nvPr>
            <p:ph type="sldNum" sz="quarter" idx="12"/>
          </p:nvPr>
        </p:nvSpPr>
        <p:spPr/>
        <p:txBody>
          <a:bodyPr/>
          <a:lstStyle/>
          <a:p>
            <a:fld id="{95938A6E-B72F-40B1-BF3E-439B9DB517A1}" type="slidenum">
              <a:rPr lang="it-IT" smtClean="0"/>
              <a:t>10</a:t>
            </a:fld>
            <a:endParaRPr lang="it-IT" dirty="0"/>
          </a:p>
        </p:txBody>
      </p:sp>
      <p:sp>
        <p:nvSpPr>
          <p:cNvPr id="2" name="Callout: freccia in giù 1">
            <a:extLst>
              <a:ext uri="{FF2B5EF4-FFF2-40B4-BE49-F238E27FC236}">
                <a16:creationId xmlns:a16="http://schemas.microsoft.com/office/drawing/2014/main" id="{BF159474-2CA2-4418-B706-3F2BEF68FBFF}"/>
              </a:ext>
            </a:extLst>
          </p:cNvPr>
          <p:cNvSpPr/>
          <p:nvPr/>
        </p:nvSpPr>
        <p:spPr>
          <a:xfrm>
            <a:off x="897622" y="1838687"/>
            <a:ext cx="10542165" cy="872966"/>
          </a:xfrm>
          <a:prstGeom prst="downArrowCallou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a:solidFill>
                  <a:schemeClr val="bg1"/>
                </a:solidFill>
              </a:rPr>
              <a:t>Gli interventi di cui al </a:t>
            </a:r>
            <a:r>
              <a:rPr lang="it-IT" sz="2400" i="1" dirty="0" err="1">
                <a:solidFill>
                  <a:schemeClr val="bg1"/>
                </a:solidFill>
              </a:rPr>
              <a:t>Superecobonus</a:t>
            </a:r>
            <a:r>
              <a:rPr lang="it-IT" sz="2400" dirty="0">
                <a:solidFill>
                  <a:schemeClr val="bg1"/>
                </a:solidFill>
              </a:rPr>
              <a:t> estendono la detrazione del 110%  anche:</a:t>
            </a:r>
          </a:p>
        </p:txBody>
      </p:sp>
      <p:sp>
        <p:nvSpPr>
          <p:cNvPr id="16" name="Rettangolo con angoli arrotondati 15">
            <a:extLst>
              <a:ext uri="{FF2B5EF4-FFF2-40B4-BE49-F238E27FC236}">
                <a16:creationId xmlns:a16="http://schemas.microsoft.com/office/drawing/2014/main" id="{34F379FB-11BE-462D-BC6E-88D758047309}"/>
              </a:ext>
            </a:extLst>
          </p:cNvPr>
          <p:cNvSpPr/>
          <p:nvPr/>
        </p:nvSpPr>
        <p:spPr>
          <a:xfrm>
            <a:off x="2620161" y="992539"/>
            <a:ext cx="7097086" cy="474384"/>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000" dirty="0"/>
              <a:t>GLI INTERVENTI TRAINANTI</a:t>
            </a:r>
          </a:p>
        </p:txBody>
      </p:sp>
      <p:sp>
        <p:nvSpPr>
          <p:cNvPr id="14" name="Rettangolo 13">
            <a:extLst>
              <a:ext uri="{FF2B5EF4-FFF2-40B4-BE49-F238E27FC236}">
                <a16:creationId xmlns:a16="http://schemas.microsoft.com/office/drawing/2014/main" id="{9E9A8AD7-3784-43D0-B584-7ABF6942736E}"/>
              </a:ext>
            </a:extLst>
          </p:cNvPr>
          <p:cNvSpPr/>
          <p:nvPr/>
        </p:nvSpPr>
        <p:spPr>
          <a:xfrm>
            <a:off x="752213" y="3201878"/>
            <a:ext cx="10687574" cy="2308324"/>
          </a:xfrm>
          <a:prstGeom prst="rect">
            <a:avLst/>
          </a:prstGeom>
        </p:spPr>
        <p:txBody>
          <a:bodyPr wrap="square">
            <a:spAutoFit/>
          </a:bodyPr>
          <a:lstStyle/>
          <a:p>
            <a:pPr marL="457200" lvl="0" indent="-457200" algn="just">
              <a:buFontTx/>
              <a:buChar char="-"/>
            </a:pPr>
            <a:r>
              <a:rPr lang="it-IT" sz="2400" dirty="0">
                <a:solidFill>
                  <a:prstClr val="black"/>
                </a:solidFill>
              </a:rPr>
              <a:t>A tutti gli altri interventi di efficientamento energetico di cui all’articolo 14 del D.L. 63/2013 </a:t>
            </a:r>
            <a:r>
              <a:rPr lang="it-IT" sz="2000" dirty="0">
                <a:solidFill>
                  <a:prstClr val="black"/>
                </a:solidFill>
              </a:rPr>
              <a:t>(esempio: la sostituzione di finestre o l’installazione di pannelli o schermature solari) </a:t>
            </a:r>
            <a:r>
              <a:rPr lang="it-IT" sz="2400" dirty="0">
                <a:solidFill>
                  <a:prstClr val="black"/>
                </a:solidFill>
              </a:rPr>
              <a:t>a condizione che i lavori siano eseguiti congiuntamente a quelli indicati nel comma 1 </a:t>
            </a:r>
            <a:r>
              <a:rPr lang="it-IT" dirty="0">
                <a:solidFill>
                  <a:prstClr val="black"/>
                </a:solidFill>
              </a:rPr>
              <a:t>(art. 119, comma 2)</a:t>
            </a:r>
            <a:r>
              <a:rPr lang="it-IT" sz="2400" dirty="0">
                <a:solidFill>
                  <a:prstClr val="black"/>
                </a:solidFill>
              </a:rPr>
              <a:t>;</a:t>
            </a:r>
            <a:endParaRPr lang="it-IT" dirty="0">
              <a:solidFill>
                <a:prstClr val="black"/>
              </a:solidFill>
            </a:endParaRPr>
          </a:p>
          <a:p>
            <a:pPr marL="457200" lvl="0" indent="-457200" algn="just">
              <a:buFontTx/>
              <a:buChar char="-"/>
            </a:pPr>
            <a:endParaRPr lang="it-IT" sz="2400" dirty="0">
              <a:solidFill>
                <a:prstClr val="black"/>
              </a:solidFill>
            </a:endParaRPr>
          </a:p>
          <a:p>
            <a:pPr marL="457200" indent="-457200" algn="just">
              <a:buFontTx/>
              <a:buChar char="-"/>
            </a:pPr>
            <a:r>
              <a:rPr lang="it-IT" sz="2400" dirty="0"/>
              <a:t>All’installazione di infrastrutture per la ricarica di veicoli elettrici </a:t>
            </a:r>
            <a:r>
              <a:rPr lang="it-IT" dirty="0"/>
              <a:t>(art. 119, comma 8).</a:t>
            </a:r>
          </a:p>
        </p:txBody>
      </p:sp>
    </p:spTree>
    <p:extLst>
      <p:ext uri="{BB962C8B-B14F-4D97-AF65-F5344CB8AC3E}">
        <p14:creationId xmlns:p14="http://schemas.microsoft.com/office/powerpoint/2010/main" val="13933009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ottotitolo 2">
            <a:extLst>
              <a:ext uri="{FF2B5EF4-FFF2-40B4-BE49-F238E27FC236}">
                <a16:creationId xmlns:a16="http://schemas.microsoft.com/office/drawing/2014/main" id="{826C78D4-A071-4178-853C-A5C0F99CF79E}"/>
              </a:ext>
            </a:extLst>
          </p:cNvPr>
          <p:cNvSpPr>
            <a:spLocks noGrp="1"/>
          </p:cNvSpPr>
          <p:nvPr>
            <p:ph type="subTitle" idx="1"/>
          </p:nvPr>
        </p:nvSpPr>
        <p:spPr>
          <a:xfrm>
            <a:off x="0" y="160093"/>
            <a:ext cx="12192000" cy="413107"/>
          </a:xfrm>
          <a:solidFill>
            <a:srgbClr val="C00000"/>
          </a:solidFill>
        </p:spPr>
        <p:txBody>
          <a:bodyPr>
            <a:normAutofit lnSpcReduction="10000"/>
          </a:bodyPr>
          <a:lstStyle/>
          <a:p>
            <a:r>
              <a:rPr lang="it-IT" dirty="0">
                <a:solidFill>
                  <a:schemeClr val="bg1"/>
                </a:solidFill>
              </a:rPr>
              <a:t>D.L. RILANCIO (19 MAGGIO 2020, N. 34)</a:t>
            </a:r>
          </a:p>
          <a:p>
            <a:endParaRPr lang="it-IT" dirty="0"/>
          </a:p>
        </p:txBody>
      </p:sp>
      <p:sp>
        <p:nvSpPr>
          <p:cNvPr id="12" name="Segnaposto numero diapositiva 11">
            <a:extLst>
              <a:ext uri="{FF2B5EF4-FFF2-40B4-BE49-F238E27FC236}">
                <a16:creationId xmlns:a16="http://schemas.microsoft.com/office/drawing/2014/main" id="{63098A0F-D4E5-41DA-AE87-8CE3F0ED47B8}"/>
              </a:ext>
            </a:extLst>
          </p:cNvPr>
          <p:cNvSpPr>
            <a:spLocks noGrp="1"/>
          </p:cNvSpPr>
          <p:nvPr>
            <p:ph type="sldNum" sz="quarter" idx="12"/>
          </p:nvPr>
        </p:nvSpPr>
        <p:spPr/>
        <p:txBody>
          <a:bodyPr/>
          <a:lstStyle/>
          <a:p>
            <a:fld id="{95938A6E-B72F-40B1-BF3E-439B9DB517A1}" type="slidenum">
              <a:rPr lang="it-IT" smtClean="0"/>
              <a:t>11</a:t>
            </a:fld>
            <a:endParaRPr lang="it-IT" dirty="0"/>
          </a:p>
        </p:txBody>
      </p:sp>
      <p:sp>
        <p:nvSpPr>
          <p:cNvPr id="2" name="Callout: freccia in giù 1">
            <a:extLst>
              <a:ext uri="{FF2B5EF4-FFF2-40B4-BE49-F238E27FC236}">
                <a16:creationId xmlns:a16="http://schemas.microsoft.com/office/drawing/2014/main" id="{BF159474-2CA2-4418-B706-3F2BEF68FBFF}"/>
              </a:ext>
            </a:extLst>
          </p:cNvPr>
          <p:cNvSpPr/>
          <p:nvPr/>
        </p:nvSpPr>
        <p:spPr>
          <a:xfrm>
            <a:off x="897622" y="1259418"/>
            <a:ext cx="10542165" cy="1096312"/>
          </a:xfrm>
          <a:prstGeom prst="downArrowCallou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a:solidFill>
                  <a:schemeClr val="bg1"/>
                </a:solidFill>
              </a:rPr>
              <a:t>Gli interventi di cui al </a:t>
            </a:r>
            <a:r>
              <a:rPr lang="it-IT" sz="2400" i="1" dirty="0" err="1">
                <a:solidFill>
                  <a:schemeClr val="bg1"/>
                </a:solidFill>
              </a:rPr>
              <a:t>Superecobonus</a:t>
            </a:r>
            <a:r>
              <a:rPr lang="it-IT" sz="2400" dirty="0">
                <a:solidFill>
                  <a:schemeClr val="bg1"/>
                </a:solidFill>
              </a:rPr>
              <a:t> e quelli di cui al </a:t>
            </a:r>
            <a:r>
              <a:rPr lang="it-IT" sz="2400" i="1" dirty="0" err="1">
                <a:solidFill>
                  <a:schemeClr val="bg1"/>
                </a:solidFill>
              </a:rPr>
              <a:t>Supersismabonus</a:t>
            </a:r>
            <a:r>
              <a:rPr lang="it-IT" sz="2400" dirty="0">
                <a:solidFill>
                  <a:schemeClr val="bg1"/>
                </a:solidFill>
              </a:rPr>
              <a:t> estendono la detrazione del 110%  anche:</a:t>
            </a:r>
          </a:p>
        </p:txBody>
      </p:sp>
      <p:sp>
        <p:nvSpPr>
          <p:cNvPr id="16" name="Rettangolo con angoli arrotondati 15">
            <a:extLst>
              <a:ext uri="{FF2B5EF4-FFF2-40B4-BE49-F238E27FC236}">
                <a16:creationId xmlns:a16="http://schemas.microsoft.com/office/drawing/2014/main" id="{34F379FB-11BE-462D-BC6E-88D758047309}"/>
              </a:ext>
            </a:extLst>
          </p:cNvPr>
          <p:cNvSpPr/>
          <p:nvPr/>
        </p:nvSpPr>
        <p:spPr>
          <a:xfrm>
            <a:off x="2547457" y="588506"/>
            <a:ext cx="7097086" cy="474384"/>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000" dirty="0"/>
              <a:t>GLI INTERVENTI TRAINANTI</a:t>
            </a:r>
          </a:p>
        </p:txBody>
      </p:sp>
      <p:sp>
        <p:nvSpPr>
          <p:cNvPr id="7" name="Rettangolo 6">
            <a:extLst>
              <a:ext uri="{FF2B5EF4-FFF2-40B4-BE49-F238E27FC236}">
                <a16:creationId xmlns:a16="http://schemas.microsoft.com/office/drawing/2014/main" id="{495D9AE7-A7B3-4D47-A6C3-7EC2F6E7F5BF}"/>
              </a:ext>
            </a:extLst>
          </p:cNvPr>
          <p:cNvSpPr/>
          <p:nvPr/>
        </p:nvSpPr>
        <p:spPr>
          <a:xfrm>
            <a:off x="666226" y="2412214"/>
            <a:ext cx="10687574" cy="4401205"/>
          </a:xfrm>
          <a:prstGeom prst="rect">
            <a:avLst/>
          </a:prstGeom>
        </p:spPr>
        <p:txBody>
          <a:bodyPr wrap="square">
            <a:spAutoFit/>
          </a:bodyPr>
          <a:lstStyle/>
          <a:p>
            <a:pPr marL="457200" indent="-457200" algn="just">
              <a:buFont typeface="+mj-lt"/>
              <a:buAutoNum type="alphaUcPeriod"/>
            </a:pPr>
            <a:r>
              <a:rPr lang="it-IT" sz="2000" b="1" dirty="0">
                <a:solidFill>
                  <a:srgbClr val="C00000"/>
                </a:solidFill>
              </a:rPr>
              <a:t>Installazione di impianti fotovoltaici connessi alla rete elettrica </a:t>
            </a:r>
            <a:r>
              <a:rPr lang="it-IT" sz="1600" dirty="0"/>
              <a:t>(articolo 1, comma 1, lettere a), b), c) e d), del D.P.R. 412/1993) </a:t>
            </a:r>
            <a:r>
              <a:rPr lang="it-IT" sz="2000" dirty="0"/>
              <a:t>su edifici fino ad un ammontare complessivo delle stesse spese non superiore a € 48.000 € e, comunque, nel limite di spesa di </a:t>
            </a:r>
            <a:r>
              <a:rPr lang="it-IT" sz="2000" b="1" dirty="0">
                <a:solidFill>
                  <a:srgbClr val="C00000"/>
                </a:solidFill>
              </a:rPr>
              <a:t>2.400 € per ogni kW </a:t>
            </a:r>
            <a:r>
              <a:rPr lang="it-IT" sz="2000" dirty="0"/>
              <a:t>di potenza nominale dell’impianto solare fotovoltaico, sempre che l’installazione degli impianti sia eseguita congiuntamente ad uno degli interventi di cui al comma 1 o comma 4 </a:t>
            </a:r>
            <a:r>
              <a:rPr lang="it-IT" dirty="0"/>
              <a:t>(art. 119, comma 5)</a:t>
            </a:r>
            <a:r>
              <a:rPr lang="it-IT" sz="2000" dirty="0"/>
              <a:t>;</a:t>
            </a:r>
            <a:endParaRPr lang="it-IT" sz="2200" dirty="0"/>
          </a:p>
          <a:p>
            <a:pPr marL="457200" indent="-457200" algn="just">
              <a:buFont typeface="+mj-lt"/>
              <a:buAutoNum type="alphaUcPeriod"/>
            </a:pPr>
            <a:endParaRPr lang="it-IT" sz="2000" dirty="0"/>
          </a:p>
          <a:p>
            <a:pPr marL="457200" indent="-457200" algn="just">
              <a:buFont typeface="+mj-lt"/>
              <a:buAutoNum type="alphaUcPeriod"/>
            </a:pPr>
            <a:r>
              <a:rPr lang="it-IT" sz="2000" b="1" dirty="0">
                <a:solidFill>
                  <a:srgbClr val="C00000"/>
                </a:solidFill>
              </a:rPr>
              <a:t>In caso di interventi di ristrutturazione edilizia, di nuova costruzione e di ristrutturazione urbanistica</a:t>
            </a:r>
            <a:r>
              <a:rPr lang="it-IT" sz="2000" dirty="0"/>
              <a:t>, il limite di spesa è ridotto a </a:t>
            </a:r>
            <a:r>
              <a:rPr lang="it-IT" sz="2000" b="1" dirty="0">
                <a:solidFill>
                  <a:srgbClr val="C00000"/>
                </a:solidFill>
              </a:rPr>
              <a:t>1.600 € per ogni kW </a:t>
            </a:r>
            <a:r>
              <a:rPr lang="it-IT" sz="2000" dirty="0"/>
              <a:t>di potenza nominale </a:t>
            </a:r>
            <a:r>
              <a:rPr lang="it-IT" dirty="0">
                <a:solidFill>
                  <a:prstClr val="black"/>
                </a:solidFill>
              </a:rPr>
              <a:t>(art. 119, comma 5)</a:t>
            </a:r>
            <a:r>
              <a:rPr lang="it-IT" sz="2000" dirty="0">
                <a:solidFill>
                  <a:prstClr val="black"/>
                </a:solidFill>
              </a:rPr>
              <a:t>;</a:t>
            </a:r>
            <a:endParaRPr lang="it-IT" sz="2000" dirty="0"/>
          </a:p>
          <a:p>
            <a:pPr marL="457200" indent="-457200" algn="just">
              <a:buFont typeface="+mj-lt"/>
              <a:buAutoNum type="alphaUcPeriod"/>
            </a:pPr>
            <a:endParaRPr lang="it-IT" sz="2000" dirty="0"/>
          </a:p>
          <a:p>
            <a:pPr marL="457200" lvl="0" indent="-457200" algn="just">
              <a:buFont typeface="+mj-lt"/>
              <a:buAutoNum type="alphaUcPeriod"/>
            </a:pPr>
            <a:r>
              <a:rPr lang="it-IT" sz="2000" b="1" dirty="0">
                <a:solidFill>
                  <a:srgbClr val="C00000"/>
                </a:solidFill>
              </a:rPr>
              <a:t>Installazione </a:t>
            </a:r>
            <a:r>
              <a:rPr lang="it-IT" sz="2000" b="1" dirty="0" err="1">
                <a:solidFill>
                  <a:srgbClr val="C00000"/>
                </a:solidFill>
              </a:rPr>
              <a:t>constestuale</a:t>
            </a:r>
            <a:r>
              <a:rPr lang="it-IT" sz="2000" dirty="0"/>
              <a:t> o </a:t>
            </a:r>
            <a:r>
              <a:rPr lang="it-IT" sz="2000" b="1" dirty="0">
                <a:solidFill>
                  <a:srgbClr val="C00000"/>
                </a:solidFill>
              </a:rPr>
              <a:t>successiva</a:t>
            </a:r>
            <a:r>
              <a:rPr lang="it-IT" sz="2000" dirty="0"/>
              <a:t> di </a:t>
            </a:r>
            <a:r>
              <a:rPr lang="it-IT" sz="2000" b="1" dirty="0">
                <a:solidFill>
                  <a:srgbClr val="C00000"/>
                </a:solidFill>
              </a:rPr>
              <a:t>sistemi di accumulo integrati negli impianti solari fotovoltaici </a:t>
            </a:r>
            <a:r>
              <a:rPr lang="it-IT" sz="2000" dirty="0"/>
              <a:t>agevolati con la detrazione 110% alle stesse condizioni e negli stessi limiti di importo e ammontare complessivo dei punti A e B e, comunque, nel limite di spesa di </a:t>
            </a:r>
            <a:r>
              <a:rPr lang="it-IT" sz="2000" b="1" dirty="0">
                <a:solidFill>
                  <a:srgbClr val="C00000"/>
                </a:solidFill>
              </a:rPr>
              <a:t>1.000 € per ogni kW</a:t>
            </a:r>
            <a:r>
              <a:rPr lang="it-IT" sz="2000" dirty="0"/>
              <a:t> di capacità di accumulo del sistema </a:t>
            </a:r>
            <a:r>
              <a:rPr lang="it-IT" dirty="0">
                <a:solidFill>
                  <a:prstClr val="black"/>
                </a:solidFill>
              </a:rPr>
              <a:t>(art. 119, comma 6)</a:t>
            </a:r>
            <a:r>
              <a:rPr lang="it-IT" sz="2000" dirty="0">
                <a:solidFill>
                  <a:prstClr val="black"/>
                </a:solidFill>
              </a:rPr>
              <a:t>;</a:t>
            </a:r>
            <a:endParaRPr lang="it-IT" sz="2000" dirty="0"/>
          </a:p>
        </p:txBody>
      </p:sp>
    </p:spTree>
    <p:extLst>
      <p:ext uri="{BB962C8B-B14F-4D97-AF65-F5344CB8AC3E}">
        <p14:creationId xmlns:p14="http://schemas.microsoft.com/office/powerpoint/2010/main" val="292904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Effect transition="in" filter="randombar(horizontal)">
                                      <p:cBhvr>
                                        <p:cTn id="7" dur="500"/>
                                        <p:tgtEl>
                                          <p:spTgt spid="7">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7">
                                            <p:txEl>
                                              <p:pRg st="4" end="4"/>
                                            </p:txEl>
                                          </p:spTgt>
                                        </p:tgtEl>
                                        <p:attrNameLst>
                                          <p:attrName>style.visibility</p:attrName>
                                        </p:attrNameLst>
                                      </p:cBhvr>
                                      <p:to>
                                        <p:strVal val="visible"/>
                                      </p:to>
                                    </p:set>
                                    <p:animEffect transition="in" filter="randombar(horizontal)">
                                      <p:cBhvr>
                                        <p:cTn id="12"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AAF72AC2-F72A-4E7F-ABC2-4D4D103E7445}"/>
              </a:ext>
            </a:extLst>
          </p:cNvPr>
          <p:cNvSpPr>
            <a:spLocks noGrp="1"/>
          </p:cNvSpPr>
          <p:nvPr>
            <p:ph type="sldNum" sz="quarter" idx="12"/>
          </p:nvPr>
        </p:nvSpPr>
        <p:spPr/>
        <p:txBody>
          <a:bodyPr/>
          <a:lstStyle/>
          <a:p>
            <a:fld id="{95938A6E-B72F-40B1-BF3E-439B9DB517A1}" type="slidenum">
              <a:rPr lang="it-IT" smtClean="0"/>
              <a:t>12</a:t>
            </a:fld>
            <a:endParaRPr lang="it-IT"/>
          </a:p>
        </p:txBody>
      </p:sp>
      <p:sp>
        <p:nvSpPr>
          <p:cNvPr id="14" name="Sottotitolo 2">
            <a:extLst>
              <a:ext uri="{FF2B5EF4-FFF2-40B4-BE49-F238E27FC236}">
                <a16:creationId xmlns:a16="http://schemas.microsoft.com/office/drawing/2014/main" id="{E7A1E148-80E1-4510-B751-07BBF1830FE1}"/>
              </a:ext>
            </a:extLst>
          </p:cNvPr>
          <p:cNvSpPr txBox="1">
            <a:spLocks/>
          </p:cNvSpPr>
          <p:nvPr/>
        </p:nvSpPr>
        <p:spPr>
          <a:xfrm>
            <a:off x="0" y="160093"/>
            <a:ext cx="12192000" cy="413107"/>
          </a:xfrm>
          <a:prstGeom prst="rect">
            <a:avLst/>
          </a:prstGeom>
          <a:solidFill>
            <a:srgbClr val="C00000"/>
          </a:solidFill>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it-IT" dirty="0">
                <a:solidFill>
                  <a:schemeClr val="bg1"/>
                </a:solidFill>
              </a:rPr>
              <a:t>D.L. RILANCIO (19 MAGGIO 2020, N. 34)</a:t>
            </a:r>
          </a:p>
          <a:p>
            <a:endParaRPr lang="it-IT" dirty="0"/>
          </a:p>
        </p:txBody>
      </p:sp>
      <p:sp>
        <p:nvSpPr>
          <p:cNvPr id="15" name="Sottotitolo 2">
            <a:extLst>
              <a:ext uri="{FF2B5EF4-FFF2-40B4-BE49-F238E27FC236}">
                <a16:creationId xmlns:a16="http://schemas.microsoft.com/office/drawing/2014/main" id="{B610ADC5-166B-43D3-8975-B9F782EF48AB}"/>
              </a:ext>
            </a:extLst>
          </p:cNvPr>
          <p:cNvSpPr txBox="1">
            <a:spLocks/>
          </p:cNvSpPr>
          <p:nvPr/>
        </p:nvSpPr>
        <p:spPr>
          <a:xfrm>
            <a:off x="0" y="781884"/>
            <a:ext cx="12192000" cy="523457"/>
          </a:xfrm>
          <a:prstGeom prst="rect">
            <a:avLst/>
          </a:prstGeom>
          <a:ln>
            <a:solidFill>
              <a:srgbClr val="002060"/>
            </a:solidFill>
          </a:ln>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fontScale="4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it-IT" sz="4200" b="1" dirty="0"/>
              <a:t>Art. 119 – INCENTIVI PER L’EFFICIENTAMENTO ENERGETICO, SISMA BONUS, FOTOVOLTAICO E COLONNINE DI RICARICA DI VEICOLI ELETTRICI</a:t>
            </a:r>
          </a:p>
          <a:p>
            <a:endParaRPr lang="it-IT" dirty="0"/>
          </a:p>
        </p:txBody>
      </p:sp>
      <p:graphicFrame>
        <p:nvGraphicFramePr>
          <p:cNvPr id="2" name="Oggetto 1">
            <a:extLst>
              <a:ext uri="{FF2B5EF4-FFF2-40B4-BE49-F238E27FC236}">
                <a16:creationId xmlns:a16="http://schemas.microsoft.com/office/drawing/2014/main" id="{F66C5527-4969-4BFE-A716-2364A32E62EE}"/>
              </a:ext>
            </a:extLst>
          </p:cNvPr>
          <p:cNvGraphicFramePr>
            <a:graphicFrameLocks noChangeAspect="1"/>
          </p:cNvGraphicFramePr>
          <p:nvPr>
            <p:extLst>
              <p:ext uri="{D42A27DB-BD31-4B8C-83A1-F6EECF244321}">
                <p14:modId xmlns:p14="http://schemas.microsoft.com/office/powerpoint/2010/main" val="539035481"/>
              </p:ext>
            </p:extLst>
          </p:nvPr>
        </p:nvGraphicFramePr>
        <p:xfrm>
          <a:off x="1345734" y="1387863"/>
          <a:ext cx="10008066" cy="4392152"/>
        </p:xfrm>
        <a:graphic>
          <a:graphicData uri="http://schemas.openxmlformats.org/presentationml/2006/ole">
            <mc:AlternateContent xmlns:mc="http://schemas.openxmlformats.org/markup-compatibility/2006">
              <mc:Choice xmlns:v="urn:schemas-microsoft-com:vml" Requires="v">
                <p:oleObj spid="_x0000_s2079" name="Worksheet" r:id="rId3" imgW="6495910" imgH="3447982" progId="Excel.Sheet.12">
                  <p:embed/>
                </p:oleObj>
              </mc:Choice>
              <mc:Fallback>
                <p:oleObj name="Worksheet" r:id="rId3" imgW="6495910" imgH="3447982" progId="Excel.Sheet.12">
                  <p:embed/>
                  <p:pic>
                    <p:nvPicPr>
                      <p:cNvPr id="0" name=""/>
                      <p:cNvPicPr/>
                      <p:nvPr/>
                    </p:nvPicPr>
                    <p:blipFill>
                      <a:blip r:embed="rId4"/>
                      <a:stretch>
                        <a:fillRect/>
                      </a:stretch>
                    </p:blipFill>
                    <p:spPr>
                      <a:xfrm>
                        <a:off x="1345734" y="1387863"/>
                        <a:ext cx="10008066" cy="4392152"/>
                      </a:xfrm>
                      <a:prstGeom prst="rect">
                        <a:avLst/>
                      </a:prstGeom>
                    </p:spPr>
                  </p:pic>
                </p:oleObj>
              </mc:Fallback>
            </mc:AlternateContent>
          </a:graphicData>
        </a:graphic>
      </p:graphicFrame>
      <p:sp>
        <p:nvSpPr>
          <p:cNvPr id="7" name="Rettangolo 6">
            <a:extLst>
              <a:ext uri="{FF2B5EF4-FFF2-40B4-BE49-F238E27FC236}">
                <a16:creationId xmlns:a16="http://schemas.microsoft.com/office/drawing/2014/main" id="{33123B0C-BAA9-45AF-8B35-F4515EB6D378}"/>
              </a:ext>
            </a:extLst>
          </p:cNvPr>
          <p:cNvSpPr/>
          <p:nvPr/>
        </p:nvSpPr>
        <p:spPr>
          <a:xfrm>
            <a:off x="620786" y="5861804"/>
            <a:ext cx="10897298" cy="677108"/>
          </a:xfrm>
          <a:prstGeom prst="rect">
            <a:avLst/>
          </a:prstGeom>
        </p:spPr>
        <p:txBody>
          <a:bodyPr wrap="square">
            <a:spAutoFit/>
          </a:bodyPr>
          <a:lstStyle/>
          <a:p>
            <a:pPr algn="just"/>
            <a:r>
              <a:rPr lang="it-IT" b="1" dirty="0">
                <a:solidFill>
                  <a:srgbClr val="C00000"/>
                </a:solidFill>
              </a:rPr>
              <a:t>Esempio: </a:t>
            </a:r>
            <a:r>
              <a:rPr lang="it-IT" dirty="0"/>
              <a:t>Opere riguardanti il «cappotto termico» condominiale (lett. a, art. 119, DL 34/20) e installazione di un impianto fotovoltaico – </a:t>
            </a:r>
            <a:r>
              <a:rPr lang="it-IT" b="1" dirty="0">
                <a:solidFill>
                  <a:srgbClr val="002060"/>
                </a:solidFill>
              </a:rPr>
              <a:t>Detrazione per entrambi al 110%.</a:t>
            </a:r>
            <a:r>
              <a:rPr lang="it-IT" sz="2000" b="1" dirty="0">
                <a:solidFill>
                  <a:srgbClr val="002060"/>
                </a:solidFill>
              </a:rPr>
              <a:t>  </a:t>
            </a:r>
          </a:p>
        </p:txBody>
      </p:sp>
    </p:spTree>
    <p:extLst>
      <p:ext uri="{BB962C8B-B14F-4D97-AF65-F5344CB8AC3E}">
        <p14:creationId xmlns:p14="http://schemas.microsoft.com/office/powerpoint/2010/main" val="3200145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ottotitolo 2">
            <a:extLst>
              <a:ext uri="{FF2B5EF4-FFF2-40B4-BE49-F238E27FC236}">
                <a16:creationId xmlns:a16="http://schemas.microsoft.com/office/drawing/2014/main" id="{826C78D4-A071-4178-853C-A5C0F99CF79E}"/>
              </a:ext>
            </a:extLst>
          </p:cNvPr>
          <p:cNvSpPr>
            <a:spLocks noGrp="1"/>
          </p:cNvSpPr>
          <p:nvPr>
            <p:ph type="subTitle" idx="1"/>
          </p:nvPr>
        </p:nvSpPr>
        <p:spPr>
          <a:xfrm>
            <a:off x="0" y="160093"/>
            <a:ext cx="12192000" cy="413107"/>
          </a:xfrm>
          <a:solidFill>
            <a:srgbClr val="C00000"/>
          </a:solidFill>
        </p:spPr>
        <p:txBody>
          <a:bodyPr>
            <a:normAutofit lnSpcReduction="10000"/>
          </a:bodyPr>
          <a:lstStyle/>
          <a:p>
            <a:r>
              <a:rPr lang="it-IT" dirty="0">
                <a:solidFill>
                  <a:schemeClr val="bg1"/>
                </a:solidFill>
              </a:rPr>
              <a:t>D.L. RILANCIO (19 MAGGIO 2020, N. 34)</a:t>
            </a:r>
          </a:p>
          <a:p>
            <a:endParaRPr lang="it-IT" dirty="0"/>
          </a:p>
        </p:txBody>
      </p:sp>
      <p:sp>
        <p:nvSpPr>
          <p:cNvPr id="12" name="Segnaposto numero diapositiva 11">
            <a:extLst>
              <a:ext uri="{FF2B5EF4-FFF2-40B4-BE49-F238E27FC236}">
                <a16:creationId xmlns:a16="http://schemas.microsoft.com/office/drawing/2014/main" id="{63098A0F-D4E5-41DA-AE87-8CE3F0ED47B8}"/>
              </a:ext>
            </a:extLst>
          </p:cNvPr>
          <p:cNvSpPr>
            <a:spLocks noGrp="1"/>
          </p:cNvSpPr>
          <p:nvPr>
            <p:ph type="sldNum" sz="quarter" idx="12"/>
          </p:nvPr>
        </p:nvSpPr>
        <p:spPr/>
        <p:txBody>
          <a:bodyPr/>
          <a:lstStyle/>
          <a:p>
            <a:fld id="{95938A6E-B72F-40B1-BF3E-439B9DB517A1}" type="slidenum">
              <a:rPr lang="it-IT" smtClean="0"/>
              <a:t>13</a:t>
            </a:fld>
            <a:endParaRPr lang="it-IT" dirty="0"/>
          </a:p>
        </p:txBody>
      </p:sp>
      <p:sp>
        <p:nvSpPr>
          <p:cNvPr id="15" name="Rettangolo 14">
            <a:extLst>
              <a:ext uri="{FF2B5EF4-FFF2-40B4-BE49-F238E27FC236}">
                <a16:creationId xmlns:a16="http://schemas.microsoft.com/office/drawing/2014/main" id="{D6F72E38-F7B0-4C1B-A32A-2B0AEA0A3E74}"/>
              </a:ext>
            </a:extLst>
          </p:cNvPr>
          <p:cNvSpPr/>
          <p:nvPr/>
        </p:nvSpPr>
        <p:spPr>
          <a:xfrm>
            <a:off x="582336" y="1929186"/>
            <a:ext cx="10687574" cy="1015663"/>
          </a:xfrm>
          <a:prstGeom prst="rect">
            <a:avLst/>
          </a:prstGeom>
        </p:spPr>
        <p:txBody>
          <a:bodyPr wrap="square">
            <a:spAutoFit/>
          </a:bodyPr>
          <a:lstStyle/>
          <a:p>
            <a:pPr marL="457200" indent="-457200" algn="just">
              <a:buFontTx/>
              <a:buChar char="-"/>
            </a:pPr>
            <a:r>
              <a:rPr lang="it-IT" sz="2000" dirty="0"/>
              <a:t>Hanno i requisiti tecnici minimi di efficientamento energetico </a:t>
            </a:r>
            <a:r>
              <a:rPr lang="it-IT" sz="1400" dirty="0"/>
              <a:t>(art. 14, comma 3 ter D.L. n. 63/13);</a:t>
            </a:r>
          </a:p>
          <a:p>
            <a:pPr algn="just"/>
            <a:endParaRPr lang="it-IT" sz="2000" dirty="0"/>
          </a:p>
          <a:p>
            <a:pPr marL="457200" indent="-457200" algn="just">
              <a:buFontTx/>
              <a:buChar char="-"/>
            </a:pPr>
            <a:r>
              <a:rPr lang="it-IT" sz="2000" dirty="0"/>
              <a:t>Migliorano di almeno 2 classi energetiche l’immobile.</a:t>
            </a:r>
          </a:p>
        </p:txBody>
      </p:sp>
      <p:sp>
        <p:nvSpPr>
          <p:cNvPr id="16" name="Rettangolo con angoli arrotondati 15">
            <a:extLst>
              <a:ext uri="{FF2B5EF4-FFF2-40B4-BE49-F238E27FC236}">
                <a16:creationId xmlns:a16="http://schemas.microsoft.com/office/drawing/2014/main" id="{34F379FB-11BE-462D-BC6E-88D758047309}"/>
              </a:ext>
            </a:extLst>
          </p:cNvPr>
          <p:cNvSpPr/>
          <p:nvPr/>
        </p:nvSpPr>
        <p:spPr>
          <a:xfrm>
            <a:off x="2474753" y="684046"/>
            <a:ext cx="7097086" cy="474384"/>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000" dirty="0"/>
              <a:t>Le condizioni per usufruire del beneficio</a:t>
            </a:r>
          </a:p>
        </p:txBody>
      </p:sp>
      <p:sp>
        <p:nvSpPr>
          <p:cNvPr id="10" name="Rettangolo 9">
            <a:extLst>
              <a:ext uri="{FF2B5EF4-FFF2-40B4-BE49-F238E27FC236}">
                <a16:creationId xmlns:a16="http://schemas.microsoft.com/office/drawing/2014/main" id="{81093A72-5857-48CF-B259-37993B5071B5}"/>
              </a:ext>
            </a:extLst>
          </p:cNvPr>
          <p:cNvSpPr/>
          <p:nvPr/>
        </p:nvSpPr>
        <p:spPr>
          <a:xfrm>
            <a:off x="721453" y="1337215"/>
            <a:ext cx="10687574" cy="492443"/>
          </a:xfrm>
          <a:prstGeom prst="rect">
            <a:avLst/>
          </a:prstGeom>
        </p:spPr>
        <p:txBody>
          <a:bodyPr wrap="square">
            <a:spAutoFit/>
          </a:bodyPr>
          <a:lstStyle/>
          <a:p>
            <a:pPr algn="ctr"/>
            <a:r>
              <a:rPr lang="it-IT" sz="2600" dirty="0">
                <a:solidFill>
                  <a:srgbClr val="C00000"/>
                </a:solidFill>
              </a:rPr>
              <a:t>Il contribuente potrà beneficiare dell’incentivo se gli interventi:</a:t>
            </a:r>
          </a:p>
        </p:txBody>
      </p:sp>
      <p:sp>
        <p:nvSpPr>
          <p:cNvPr id="14" name="Freccia circolare a destra 13">
            <a:extLst>
              <a:ext uri="{FF2B5EF4-FFF2-40B4-BE49-F238E27FC236}">
                <a16:creationId xmlns:a16="http://schemas.microsoft.com/office/drawing/2014/main" id="{19780B66-9ACC-43B2-8E9A-796D2B31B44F}"/>
              </a:ext>
            </a:extLst>
          </p:cNvPr>
          <p:cNvSpPr/>
          <p:nvPr/>
        </p:nvSpPr>
        <p:spPr>
          <a:xfrm>
            <a:off x="717608" y="2718691"/>
            <a:ext cx="408964" cy="651372"/>
          </a:xfrm>
          <a:prstGeom prst="curved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17" name="Rettangolo 16">
            <a:extLst>
              <a:ext uri="{FF2B5EF4-FFF2-40B4-BE49-F238E27FC236}">
                <a16:creationId xmlns:a16="http://schemas.microsoft.com/office/drawing/2014/main" id="{5DB9FFA8-187E-4D4F-B9CD-30F38CB5B617}"/>
              </a:ext>
            </a:extLst>
          </p:cNvPr>
          <p:cNvSpPr/>
          <p:nvPr/>
        </p:nvSpPr>
        <p:spPr>
          <a:xfrm>
            <a:off x="1168866" y="3075057"/>
            <a:ext cx="10240161" cy="1015663"/>
          </a:xfrm>
          <a:prstGeom prst="rect">
            <a:avLst/>
          </a:prstGeom>
        </p:spPr>
        <p:txBody>
          <a:bodyPr wrap="square">
            <a:spAutoFit/>
          </a:bodyPr>
          <a:lstStyle/>
          <a:p>
            <a:pPr algn="just"/>
            <a:r>
              <a:rPr lang="it-IT" sz="2000" dirty="0"/>
              <a:t>Qualora non sia possibile migliorare di almeno 2 classi energetiche sarà sufficiente conseguire la classe energetica più alta, da dimostrare con un certificato </a:t>
            </a:r>
            <a:r>
              <a:rPr lang="it-IT" sz="2000" dirty="0">
                <a:solidFill>
                  <a:srgbClr val="002060"/>
                </a:solidFill>
              </a:rPr>
              <a:t>(</a:t>
            </a:r>
            <a:r>
              <a:rPr lang="it-IT" sz="2000" b="1" dirty="0">
                <a:solidFill>
                  <a:srgbClr val="002060"/>
                </a:solidFill>
              </a:rPr>
              <a:t>A.P.E.</a:t>
            </a:r>
            <a:r>
              <a:rPr lang="it-IT" sz="2000" dirty="0">
                <a:solidFill>
                  <a:srgbClr val="002060"/>
                </a:solidFill>
              </a:rPr>
              <a:t>) </a:t>
            </a:r>
            <a:r>
              <a:rPr lang="it-IT" sz="2000" dirty="0"/>
              <a:t>rilasciato da un tecnico abilitato)  </a:t>
            </a:r>
          </a:p>
        </p:txBody>
      </p:sp>
      <p:sp>
        <p:nvSpPr>
          <p:cNvPr id="6" name="Callout: freccia in giù 5">
            <a:extLst>
              <a:ext uri="{FF2B5EF4-FFF2-40B4-BE49-F238E27FC236}">
                <a16:creationId xmlns:a16="http://schemas.microsoft.com/office/drawing/2014/main" id="{90E46652-8950-423C-B7B9-855EE07E0949}"/>
              </a:ext>
            </a:extLst>
          </p:cNvPr>
          <p:cNvSpPr/>
          <p:nvPr/>
        </p:nvSpPr>
        <p:spPr>
          <a:xfrm>
            <a:off x="3653406" y="3824818"/>
            <a:ext cx="4739779" cy="517892"/>
          </a:xfrm>
          <a:prstGeom prst="downArrowCallou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600" dirty="0"/>
              <a:t>L’attestazione</a:t>
            </a:r>
          </a:p>
        </p:txBody>
      </p:sp>
      <p:sp>
        <p:nvSpPr>
          <p:cNvPr id="18" name="Rettangolo 17">
            <a:extLst>
              <a:ext uri="{FF2B5EF4-FFF2-40B4-BE49-F238E27FC236}">
                <a16:creationId xmlns:a16="http://schemas.microsoft.com/office/drawing/2014/main" id="{29B30A0E-1810-4F09-B20A-11F7D2143790}"/>
              </a:ext>
            </a:extLst>
          </p:cNvPr>
          <p:cNvSpPr/>
          <p:nvPr/>
        </p:nvSpPr>
        <p:spPr>
          <a:xfrm>
            <a:off x="1228987" y="4338429"/>
            <a:ext cx="10240161" cy="1015663"/>
          </a:xfrm>
          <a:prstGeom prst="rect">
            <a:avLst/>
          </a:prstGeom>
        </p:spPr>
        <p:txBody>
          <a:bodyPr wrap="square">
            <a:spAutoFit/>
          </a:bodyPr>
          <a:lstStyle/>
          <a:p>
            <a:pPr algn="ctr"/>
            <a:r>
              <a:rPr lang="it-IT" sz="2000" dirty="0"/>
              <a:t>nella forma </a:t>
            </a:r>
            <a:r>
              <a:rPr lang="it-IT" sz="2000" b="1" dirty="0">
                <a:solidFill>
                  <a:srgbClr val="002060"/>
                </a:solidFill>
              </a:rPr>
              <a:t>della dichiarazione asseverata</a:t>
            </a:r>
            <a:r>
              <a:rPr lang="it-IT" sz="2000" dirty="0"/>
              <a:t>, </a:t>
            </a:r>
          </a:p>
          <a:p>
            <a:pPr algn="ctr"/>
            <a:r>
              <a:rPr lang="it-IT" sz="2000" dirty="0"/>
              <a:t>dovrà certificare </a:t>
            </a:r>
          </a:p>
          <a:p>
            <a:pPr algn="ctr"/>
            <a:r>
              <a:rPr lang="it-IT" sz="2000" dirty="0"/>
              <a:t>sia la classe energetica </a:t>
            </a:r>
            <a:r>
              <a:rPr lang="it-IT" sz="2000" b="1" dirty="0">
                <a:solidFill>
                  <a:srgbClr val="002060"/>
                </a:solidFill>
              </a:rPr>
              <a:t>anteriore</a:t>
            </a:r>
            <a:r>
              <a:rPr lang="it-IT" sz="2000" dirty="0"/>
              <a:t> sia quella </a:t>
            </a:r>
            <a:r>
              <a:rPr lang="it-IT" sz="2000" b="1" dirty="0">
                <a:solidFill>
                  <a:srgbClr val="002060"/>
                </a:solidFill>
              </a:rPr>
              <a:t>posteriore</a:t>
            </a:r>
            <a:r>
              <a:rPr lang="it-IT" sz="2000" dirty="0"/>
              <a:t> all’intervento </a:t>
            </a:r>
            <a:r>
              <a:rPr lang="it-IT" sz="1600" dirty="0"/>
              <a:t>(comma 3, art. 119)</a:t>
            </a:r>
          </a:p>
        </p:txBody>
      </p:sp>
      <p:sp>
        <p:nvSpPr>
          <p:cNvPr id="8" name="Rettangolo 7">
            <a:extLst>
              <a:ext uri="{FF2B5EF4-FFF2-40B4-BE49-F238E27FC236}">
                <a16:creationId xmlns:a16="http://schemas.microsoft.com/office/drawing/2014/main" id="{BA3C379F-060E-4BEB-8A3D-AE32B0A5FC07}"/>
              </a:ext>
            </a:extLst>
          </p:cNvPr>
          <p:cNvSpPr/>
          <p:nvPr/>
        </p:nvSpPr>
        <p:spPr>
          <a:xfrm>
            <a:off x="385893" y="5520785"/>
            <a:ext cx="11358693" cy="923330"/>
          </a:xfrm>
          <a:prstGeom prst="rect">
            <a:avLst/>
          </a:prstGeom>
        </p:spPr>
        <p:txBody>
          <a:bodyPr wrap="square">
            <a:spAutoFit/>
          </a:bodyPr>
          <a:lstStyle/>
          <a:p>
            <a:pPr algn="ctr"/>
            <a:r>
              <a:rPr lang="it-IT" dirty="0"/>
              <a:t>Gli interventi dovranno rispettare  determinati limiti </a:t>
            </a:r>
            <a:r>
              <a:rPr lang="it-IT" b="1" dirty="0">
                <a:solidFill>
                  <a:srgbClr val="002060"/>
                </a:solidFill>
              </a:rPr>
              <a:t>fissati da un decreto ministeriale</a:t>
            </a:r>
            <a:r>
              <a:rPr lang="it-IT" dirty="0"/>
              <a:t>, da </a:t>
            </a:r>
            <a:r>
              <a:rPr lang="it-IT" dirty="0" err="1"/>
              <a:t>emenare</a:t>
            </a:r>
            <a:r>
              <a:rPr lang="it-IT" dirty="0"/>
              <a:t> entro 30 giorni dalla data di entrata in vigore del Decreto </a:t>
            </a:r>
            <a:r>
              <a:rPr lang="it-IT" i="1" dirty="0"/>
              <a:t>Rilancio</a:t>
            </a:r>
            <a:r>
              <a:rPr lang="it-IT" dirty="0"/>
              <a:t> (quindi, 18 giugno 2020), senza il quale non sarà possibile progettare alcun intervento non essendo noti i valori che lo stesso definirà.</a:t>
            </a:r>
          </a:p>
        </p:txBody>
      </p:sp>
    </p:spTree>
    <p:extLst>
      <p:ext uri="{BB962C8B-B14F-4D97-AF65-F5344CB8AC3E}">
        <p14:creationId xmlns:p14="http://schemas.microsoft.com/office/powerpoint/2010/main" val="818194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5">
                                            <p:txEl>
                                              <p:pRg st="2" end="2"/>
                                            </p:txEl>
                                          </p:spTgt>
                                        </p:tgtEl>
                                        <p:attrNameLst>
                                          <p:attrName>style.visibility</p:attrName>
                                        </p:attrNameLst>
                                      </p:cBhvr>
                                      <p:to>
                                        <p:strVal val="visible"/>
                                      </p:to>
                                    </p:set>
                                    <p:animEffect transition="in" filter="randombar(horizontal)">
                                      <p:cBhvr>
                                        <p:cTn id="7" dur="500"/>
                                        <p:tgtEl>
                                          <p:spTgt spid="1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randombar(horizontal)">
                                      <p:cBhvr>
                                        <p:cTn id="12" dur="500"/>
                                        <p:tgtEl>
                                          <p:spTgt spid="14"/>
                                        </p:tgtEl>
                                      </p:cBhvr>
                                    </p:animEffect>
                                  </p:childTnLst>
                                </p:cTn>
                              </p:par>
                              <p:par>
                                <p:cTn id="13" presetID="14" presetClass="entr" presetSubtype="10" fill="hold" nodeType="withEffect">
                                  <p:stCondLst>
                                    <p:cond delay="0"/>
                                  </p:stCondLst>
                                  <p:childTnLst>
                                    <p:set>
                                      <p:cBhvr>
                                        <p:cTn id="14" dur="1" fill="hold">
                                          <p:stCondLst>
                                            <p:cond delay="0"/>
                                          </p:stCondLst>
                                        </p:cTn>
                                        <p:tgtEl>
                                          <p:spTgt spid="17">
                                            <p:txEl>
                                              <p:pRg st="0" end="0"/>
                                            </p:txEl>
                                          </p:spTgt>
                                        </p:tgtEl>
                                        <p:attrNameLst>
                                          <p:attrName>style.visibility</p:attrName>
                                        </p:attrNameLst>
                                      </p:cBhvr>
                                      <p:to>
                                        <p:strVal val="visible"/>
                                      </p:to>
                                    </p:set>
                                    <p:animEffect transition="in" filter="randombar(horizontal)">
                                      <p:cBhvr>
                                        <p:cTn id="15" dur="500"/>
                                        <p:tgtEl>
                                          <p:spTgt spid="17">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randombar(horizontal)">
                                      <p:cBhvr>
                                        <p:cTn id="20" dur="500"/>
                                        <p:tgtEl>
                                          <p:spTgt spid="6"/>
                                        </p:tgtEl>
                                      </p:cBhvr>
                                    </p:animEffect>
                                  </p:childTnLst>
                                </p:cTn>
                              </p:par>
                              <p:par>
                                <p:cTn id="21" presetID="14" presetClass="entr" presetSubtype="1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randombar(horizontal)">
                                      <p:cBhvr>
                                        <p:cTn id="23" dur="500"/>
                                        <p:tgtEl>
                                          <p:spTgt spid="18"/>
                                        </p:tgtEl>
                                      </p:cBhvr>
                                    </p:animEffec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randombar(horizontal)">
                                      <p:cBhvr>
                                        <p:cTn id="2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6" grpId="0" animBg="1"/>
      <p:bldP spid="18"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ottotitolo 2">
            <a:extLst>
              <a:ext uri="{FF2B5EF4-FFF2-40B4-BE49-F238E27FC236}">
                <a16:creationId xmlns:a16="http://schemas.microsoft.com/office/drawing/2014/main" id="{826C78D4-A071-4178-853C-A5C0F99CF79E}"/>
              </a:ext>
            </a:extLst>
          </p:cNvPr>
          <p:cNvSpPr>
            <a:spLocks noGrp="1"/>
          </p:cNvSpPr>
          <p:nvPr>
            <p:ph type="subTitle" idx="1"/>
          </p:nvPr>
        </p:nvSpPr>
        <p:spPr>
          <a:xfrm>
            <a:off x="0" y="160093"/>
            <a:ext cx="12192000" cy="413107"/>
          </a:xfrm>
          <a:solidFill>
            <a:srgbClr val="C00000"/>
          </a:solidFill>
        </p:spPr>
        <p:txBody>
          <a:bodyPr>
            <a:normAutofit lnSpcReduction="10000"/>
          </a:bodyPr>
          <a:lstStyle/>
          <a:p>
            <a:r>
              <a:rPr lang="it-IT" dirty="0">
                <a:solidFill>
                  <a:schemeClr val="bg1"/>
                </a:solidFill>
              </a:rPr>
              <a:t>D.L. RILANCIO (19 MAGGIO 2020, N. 34)</a:t>
            </a:r>
          </a:p>
          <a:p>
            <a:endParaRPr lang="it-IT" dirty="0"/>
          </a:p>
        </p:txBody>
      </p:sp>
      <p:sp>
        <p:nvSpPr>
          <p:cNvPr id="12" name="Segnaposto numero diapositiva 11">
            <a:extLst>
              <a:ext uri="{FF2B5EF4-FFF2-40B4-BE49-F238E27FC236}">
                <a16:creationId xmlns:a16="http://schemas.microsoft.com/office/drawing/2014/main" id="{63098A0F-D4E5-41DA-AE87-8CE3F0ED47B8}"/>
              </a:ext>
            </a:extLst>
          </p:cNvPr>
          <p:cNvSpPr>
            <a:spLocks noGrp="1"/>
          </p:cNvSpPr>
          <p:nvPr>
            <p:ph type="sldNum" sz="quarter" idx="12"/>
          </p:nvPr>
        </p:nvSpPr>
        <p:spPr/>
        <p:txBody>
          <a:bodyPr/>
          <a:lstStyle/>
          <a:p>
            <a:fld id="{95938A6E-B72F-40B1-BF3E-439B9DB517A1}" type="slidenum">
              <a:rPr lang="it-IT" smtClean="0"/>
              <a:t>14</a:t>
            </a:fld>
            <a:endParaRPr lang="it-IT" dirty="0"/>
          </a:p>
        </p:txBody>
      </p:sp>
      <p:sp>
        <p:nvSpPr>
          <p:cNvPr id="15" name="Rettangolo 14">
            <a:extLst>
              <a:ext uri="{FF2B5EF4-FFF2-40B4-BE49-F238E27FC236}">
                <a16:creationId xmlns:a16="http://schemas.microsoft.com/office/drawing/2014/main" id="{D6F72E38-F7B0-4C1B-A32A-2B0AEA0A3E74}"/>
              </a:ext>
            </a:extLst>
          </p:cNvPr>
          <p:cNvSpPr/>
          <p:nvPr/>
        </p:nvSpPr>
        <p:spPr>
          <a:xfrm>
            <a:off x="582336" y="1929186"/>
            <a:ext cx="10687574" cy="4708981"/>
          </a:xfrm>
          <a:prstGeom prst="rect">
            <a:avLst/>
          </a:prstGeom>
        </p:spPr>
        <p:txBody>
          <a:bodyPr wrap="square">
            <a:spAutoFit/>
          </a:bodyPr>
          <a:lstStyle/>
          <a:p>
            <a:pPr marL="342900" indent="-342900" algn="just">
              <a:buFont typeface="Calibri" panose="020F0502020204030204" pitchFamily="34" charset="0"/>
              <a:buChar char="-"/>
            </a:pPr>
            <a:r>
              <a:rPr lang="it-IT" sz="2000" dirty="0"/>
              <a:t>I due incentivi si applicano in relazione agli interventi realizzati su singole unità immobiliari adibite ad </a:t>
            </a:r>
            <a:r>
              <a:rPr lang="it-IT" sz="2000" b="1" dirty="0">
                <a:solidFill>
                  <a:srgbClr val="C00000"/>
                </a:solidFill>
              </a:rPr>
              <a:t>abitazione principale dalle persone fisiche </a:t>
            </a:r>
            <a:r>
              <a:rPr lang="it-IT" sz="2000" dirty="0"/>
              <a:t>per cui sono </a:t>
            </a:r>
            <a:r>
              <a:rPr lang="it-IT" sz="2000" b="1" dirty="0">
                <a:solidFill>
                  <a:srgbClr val="C00000"/>
                </a:solidFill>
              </a:rPr>
              <a:t>esclusi gli edifici unifamiliari </a:t>
            </a:r>
            <a:r>
              <a:rPr lang="it-IT" sz="2000" dirty="0"/>
              <a:t>diversi da quello adibito ad abitazione principale (in pratica sono escluse le seconde case unifamiliari);</a:t>
            </a:r>
            <a:r>
              <a:rPr lang="it-IT" sz="2000" b="1" dirty="0">
                <a:solidFill>
                  <a:srgbClr val="C00000"/>
                </a:solidFill>
              </a:rPr>
              <a:t> </a:t>
            </a:r>
          </a:p>
          <a:p>
            <a:pPr marL="342900" indent="-342900" algn="just">
              <a:buFont typeface="Calibri" panose="020F0502020204030204" pitchFamily="34" charset="0"/>
              <a:buChar char="-"/>
            </a:pPr>
            <a:endParaRPr lang="it-IT" sz="2000" b="1" dirty="0">
              <a:solidFill>
                <a:srgbClr val="C00000"/>
              </a:solidFill>
            </a:endParaRPr>
          </a:p>
          <a:p>
            <a:pPr marL="342900" indent="-342900" algn="just">
              <a:buFont typeface="Calibri" panose="020F0502020204030204" pitchFamily="34" charset="0"/>
              <a:buChar char="-"/>
            </a:pPr>
            <a:r>
              <a:rPr lang="it-IT" sz="2000" dirty="0"/>
              <a:t>I due incentivi si applicano in relazione agli interventi realizzati </a:t>
            </a:r>
            <a:r>
              <a:rPr lang="it-IT" sz="2000" b="1" dirty="0">
                <a:solidFill>
                  <a:srgbClr val="C00000"/>
                </a:solidFill>
              </a:rPr>
              <a:t>sui condomini (anche se seconda casa)</a:t>
            </a:r>
            <a:r>
              <a:rPr lang="it-IT" sz="2000" dirty="0"/>
              <a:t>;</a:t>
            </a:r>
          </a:p>
          <a:p>
            <a:pPr marL="342900" indent="-342900" algn="just">
              <a:buFont typeface="Calibri" panose="020F0502020204030204" pitchFamily="34" charset="0"/>
              <a:buChar char="-"/>
            </a:pPr>
            <a:endParaRPr lang="it-IT" sz="2000" dirty="0"/>
          </a:p>
          <a:p>
            <a:pPr marL="342900" indent="-342900" algn="just">
              <a:buFont typeface="Calibri" panose="020F0502020204030204" pitchFamily="34" charset="0"/>
              <a:buChar char="-"/>
            </a:pPr>
            <a:r>
              <a:rPr lang="it-IT" sz="2000" dirty="0"/>
              <a:t>I due incentivi si applicano in relazione agli interventi realizzati </a:t>
            </a:r>
            <a:r>
              <a:rPr lang="it-IT" sz="2000" b="1" dirty="0">
                <a:solidFill>
                  <a:srgbClr val="C00000"/>
                </a:solidFill>
              </a:rPr>
              <a:t>sugli edifici degli I.A.C.P.</a:t>
            </a:r>
            <a:r>
              <a:rPr lang="it-IT" sz="2000" dirty="0"/>
              <a:t>;</a:t>
            </a:r>
          </a:p>
          <a:p>
            <a:pPr marL="342900" indent="-342900" algn="just">
              <a:buFont typeface="Calibri" panose="020F0502020204030204" pitchFamily="34" charset="0"/>
              <a:buChar char="-"/>
            </a:pPr>
            <a:endParaRPr lang="it-IT" sz="2000" dirty="0"/>
          </a:p>
          <a:p>
            <a:pPr marL="342900" indent="-342900" algn="just">
              <a:buFont typeface="Calibri" panose="020F0502020204030204" pitchFamily="34" charset="0"/>
              <a:buChar char="-"/>
            </a:pPr>
            <a:r>
              <a:rPr lang="it-IT" sz="2000" b="1" dirty="0">
                <a:solidFill>
                  <a:srgbClr val="C00000"/>
                </a:solidFill>
              </a:rPr>
              <a:t>Non si applicano </a:t>
            </a:r>
            <a:r>
              <a:rPr lang="it-IT" sz="2000" dirty="0"/>
              <a:t>in relazione agli interventi realizzati su unità immobiliari relative ad </a:t>
            </a:r>
            <a:r>
              <a:rPr lang="it-IT" sz="2000" b="1" dirty="0">
                <a:solidFill>
                  <a:srgbClr val="C00000"/>
                </a:solidFill>
              </a:rPr>
              <a:t>imprese, arti o professioni</a:t>
            </a:r>
            <a:r>
              <a:rPr lang="it-IT" sz="2000" dirty="0">
                <a:solidFill>
                  <a:srgbClr val="C00000"/>
                </a:solidFill>
              </a:rPr>
              <a:t>;</a:t>
            </a:r>
            <a:endParaRPr lang="it-IT" sz="2000" b="1" dirty="0">
              <a:solidFill>
                <a:srgbClr val="C00000"/>
              </a:solidFill>
            </a:endParaRPr>
          </a:p>
          <a:p>
            <a:pPr algn="just"/>
            <a:endParaRPr lang="it-IT" sz="2000" b="1" dirty="0">
              <a:solidFill>
                <a:srgbClr val="C00000"/>
              </a:solidFill>
            </a:endParaRPr>
          </a:p>
          <a:p>
            <a:pPr marL="342900" indent="-342900" algn="just">
              <a:buFont typeface="Calibri" panose="020F0502020204030204" pitchFamily="34" charset="0"/>
              <a:buChar char="-"/>
            </a:pPr>
            <a:r>
              <a:rPr lang="it-IT" sz="2000" dirty="0"/>
              <a:t>Sono ammesse all’agevolazione anche le </a:t>
            </a:r>
            <a:r>
              <a:rPr lang="it-IT" sz="2000" b="1" dirty="0">
                <a:solidFill>
                  <a:srgbClr val="C00000"/>
                </a:solidFill>
              </a:rPr>
              <a:t>cooperative di abitazione a proprietà indivisa </a:t>
            </a:r>
            <a:r>
              <a:rPr lang="it-IT" sz="2000" dirty="0"/>
              <a:t>per interventi realizzati su immobili dalle stesse posseduti e</a:t>
            </a:r>
            <a:r>
              <a:rPr lang="it-IT" sz="2000" b="1" dirty="0">
                <a:solidFill>
                  <a:srgbClr val="C00000"/>
                </a:solidFill>
              </a:rPr>
              <a:t> assegnati in godimento ai propri soci.</a:t>
            </a:r>
          </a:p>
          <a:p>
            <a:pPr marL="457200" indent="-457200" algn="just">
              <a:buFontTx/>
              <a:buChar char="-"/>
            </a:pPr>
            <a:endParaRPr lang="it-IT" sz="2000" b="1" dirty="0">
              <a:solidFill>
                <a:srgbClr val="C00000"/>
              </a:solidFill>
            </a:endParaRPr>
          </a:p>
        </p:txBody>
      </p:sp>
      <p:sp>
        <p:nvSpPr>
          <p:cNvPr id="16" name="Rettangolo con angoli arrotondati 15">
            <a:extLst>
              <a:ext uri="{FF2B5EF4-FFF2-40B4-BE49-F238E27FC236}">
                <a16:creationId xmlns:a16="http://schemas.microsoft.com/office/drawing/2014/main" id="{34F379FB-11BE-462D-BC6E-88D758047309}"/>
              </a:ext>
            </a:extLst>
          </p:cNvPr>
          <p:cNvSpPr/>
          <p:nvPr/>
        </p:nvSpPr>
        <p:spPr>
          <a:xfrm>
            <a:off x="696286" y="684046"/>
            <a:ext cx="10687574" cy="474384"/>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a:t>I soggetti e gli immobili beneficiari del </a:t>
            </a:r>
            <a:r>
              <a:rPr lang="it-IT" sz="2400" i="1" dirty="0" err="1"/>
              <a:t>Superecobonus</a:t>
            </a:r>
            <a:r>
              <a:rPr lang="it-IT" sz="2400" dirty="0"/>
              <a:t> e del </a:t>
            </a:r>
            <a:r>
              <a:rPr lang="it-IT" sz="2400" i="1" dirty="0" err="1"/>
              <a:t>Supersismabonus</a:t>
            </a:r>
            <a:endParaRPr lang="it-IT" sz="2400" i="1" dirty="0"/>
          </a:p>
        </p:txBody>
      </p:sp>
    </p:spTree>
    <p:extLst>
      <p:ext uri="{BB962C8B-B14F-4D97-AF65-F5344CB8AC3E}">
        <p14:creationId xmlns:p14="http://schemas.microsoft.com/office/powerpoint/2010/main" val="1044460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5">
                                            <p:txEl>
                                              <p:pRg st="2" end="2"/>
                                            </p:txEl>
                                          </p:spTgt>
                                        </p:tgtEl>
                                        <p:attrNameLst>
                                          <p:attrName>style.visibility</p:attrName>
                                        </p:attrNameLst>
                                      </p:cBhvr>
                                      <p:to>
                                        <p:strVal val="visible"/>
                                      </p:to>
                                    </p:set>
                                    <p:animEffect transition="in" filter="randombar(horizontal)">
                                      <p:cBhvr>
                                        <p:cTn id="7" dur="500"/>
                                        <p:tgtEl>
                                          <p:spTgt spid="1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15">
                                            <p:txEl>
                                              <p:pRg st="4" end="4"/>
                                            </p:txEl>
                                          </p:spTgt>
                                        </p:tgtEl>
                                        <p:attrNameLst>
                                          <p:attrName>style.visibility</p:attrName>
                                        </p:attrNameLst>
                                      </p:cBhvr>
                                      <p:to>
                                        <p:strVal val="visible"/>
                                      </p:to>
                                    </p:set>
                                    <p:animEffect transition="in" filter="randombar(horizontal)">
                                      <p:cBhvr>
                                        <p:cTn id="12" dur="500"/>
                                        <p:tgtEl>
                                          <p:spTgt spid="15">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15">
                                            <p:txEl>
                                              <p:pRg st="6" end="6"/>
                                            </p:txEl>
                                          </p:spTgt>
                                        </p:tgtEl>
                                        <p:attrNameLst>
                                          <p:attrName>style.visibility</p:attrName>
                                        </p:attrNameLst>
                                      </p:cBhvr>
                                      <p:to>
                                        <p:strVal val="visible"/>
                                      </p:to>
                                    </p:set>
                                    <p:animEffect transition="in" filter="randombar(horizontal)">
                                      <p:cBhvr>
                                        <p:cTn id="17" dur="500"/>
                                        <p:tgtEl>
                                          <p:spTgt spid="15">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15">
                                            <p:txEl>
                                              <p:pRg st="8" end="8"/>
                                            </p:txEl>
                                          </p:spTgt>
                                        </p:tgtEl>
                                        <p:attrNameLst>
                                          <p:attrName>style.visibility</p:attrName>
                                        </p:attrNameLst>
                                      </p:cBhvr>
                                      <p:to>
                                        <p:strVal val="visible"/>
                                      </p:to>
                                    </p:set>
                                    <p:animEffect transition="in" filter="randombar(horizontal)">
                                      <p:cBhvr>
                                        <p:cTn id="22" dur="500"/>
                                        <p:tgtEl>
                                          <p:spTgt spid="1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ottotitolo 2">
            <a:extLst>
              <a:ext uri="{FF2B5EF4-FFF2-40B4-BE49-F238E27FC236}">
                <a16:creationId xmlns:a16="http://schemas.microsoft.com/office/drawing/2014/main" id="{826C78D4-A071-4178-853C-A5C0F99CF79E}"/>
              </a:ext>
            </a:extLst>
          </p:cNvPr>
          <p:cNvSpPr>
            <a:spLocks noGrp="1"/>
          </p:cNvSpPr>
          <p:nvPr>
            <p:ph type="subTitle" idx="1"/>
          </p:nvPr>
        </p:nvSpPr>
        <p:spPr>
          <a:xfrm>
            <a:off x="0" y="160093"/>
            <a:ext cx="12192000" cy="413107"/>
          </a:xfrm>
          <a:solidFill>
            <a:srgbClr val="C00000"/>
          </a:solidFill>
        </p:spPr>
        <p:txBody>
          <a:bodyPr>
            <a:normAutofit lnSpcReduction="10000"/>
          </a:bodyPr>
          <a:lstStyle/>
          <a:p>
            <a:r>
              <a:rPr lang="it-IT" dirty="0">
                <a:solidFill>
                  <a:schemeClr val="bg1"/>
                </a:solidFill>
              </a:rPr>
              <a:t>D.L. RILANCIO (19 MAGGIO 2020, N. 34, art. 121)</a:t>
            </a:r>
          </a:p>
          <a:p>
            <a:endParaRPr lang="it-IT" dirty="0"/>
          </a:p>
        </p:txBody>
      </p:sp>
      <p:sp>
        <p:nvSpPr>
          <p:cNvPr id="12" name="Segnaposto numero diapositiva 11">
            <a:extLst>
              <a:ext uri="{FF2B5EF4-FFF2-40B4-BE49-F238E27FC236}">
                <a16:creationId xmlns:a16="http://schemas.microsoft.com/office/drawing/2014/main" id="{63098A0F-D4E5-41DA-AE87-8CE3F0ED47B8}"/>
              </a:ext>
            </a:extLst>
          </p:cNvPr>
          <p:cNvSpPr>
            <a:spLocks noGrp="1"/>
          </p:cNvSpPr>
          <p:nvPr>
            <p:ph type="sldNum" sz="quarter" idx="12"/>
          </p:nvPr>
        </p:nvSpPr>
        <p:spPr/>
        <p:txBody>
          <a:bodyPr/>
          <a:lstStyle/>
          <a:p>
            <a:fld id="{95938A6E-B72F-40B1-BF3E-439B9DB517A1}" type="slidenum">
              <a:rPr lang="it-IT" smtClean="0"/>
              <a:t>15</a:t>
            </a:fld>
            <a:endParaRPr lang="it-IT" dirty="0"/>
          </a:p>
        </p:txBody>
      </p:sp>
      <p:sp>
        <p:nvSpPr>
          <p:cNvPr id="16" name="Rettangolo con angoli arrotondati 15">
            <a:extLst>
              <a:ext uri="{FF2B5EF4-FFF2-40B4-BE49-F238E27FC236}">
                <a16:creationId xmlns:a16="http://schemas.microsoft.com/office/drawing/2014/main" id="{34F379FB-11BE-462D-BC6E-88D758047309}"/>
              </a:ext>
            </a:extLst>
          </p:cNvPr>
          <p:cNvSpPr/>
          <p:nvPr/>
        </p:nvSpPr>
        <p:spPr>
          <a:xfrm>
            <a:off x="696286" y="684046"/>
            <a:ext cx="10687574" cy="474384"/>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a:t>Le modalità di fruizione dei bonus</a:t>
            </a:r>
          </a:p>
        </p:txBody>
      </p:sp>
      <p:sp>
        <p:nvSpPr>
          <p:cNvPr id="6" name="Rettangolo 5">
            <a:extLst>
              <a:ext uri="{FF2B5EF4-FFF2-40B4-BE49-F238E27FC236}">
                <a16:creationId xmlns:a16="http://schemas.microsoft.com/office/drawing/2014/main" id="{CBEF0F1C-B832-498C-A5F9-67706FE74A22}"/>
              </a:ext>
            </a:extLst>
          </p:cNvPr>
          <p:cNvSpPr/>
          <p:nvPr/>
        </p:nvSpPr>
        <p:spPr>
          <a:xfrm>
            <a:off x="783672" y="1885019"/>
            <a:ext cx="10687574" cy="400110"/>
          </a:xfrm>
          <a:prstGeom prst="rect">
            <a:avLst/>
          </a:prstGeom>
        </p:spPr>
        <p:txBody>
          <a:bodyPr wrap="square">
            <a:spAutoFit/>
          </a:bodyPr>
          <a:lstStyle/>
          <a:p>
            <a:pPr algn="just"/>
            <a:r>
              <a:rPr lang="it-IT" sz="2000" b="1" dirty="0">
                <a:solidFill>
                  <a:srgbClr val="C00000"/>
                </a:solidFill>
              </a:rPr>
              <a:t>1^ Ipotesi - </a:t>
            </a:r>
            <a:r>
              <a:rPr lang="it-IT" sz="2000" dirty="0"/>
              <a:t>Utilizzo direttamente in dichiarazione da parte del contribuente.</a:t>
            </a:r>
          </a:p>
        </p:txBody>
      </p:sp>
      <p:sp>
        <p:nvSpPr>
          <p:cNvPr id="7" name="Rettangolo 6">
            <a:extLst>
              <a:ext uri="{FF2B5EF4-FFF2-40B4-BE49-F238E27FC236}">
                <a16:creationId xmlns:a16="http://schemas.microsoft.com/office/drawing/2014/main" id="{9701C412-39D5-43EA-838C-F9DBC3E0552D}"/>
              </a:ext>
            </a:extLst>
          </p:cNvPr>
          <p:cNvSpPr/>
          <p:nvPr/>
        </p:nvSpPr>
        <p:spPr>
          <a:xfrm>
            <a:off x="293616" y="1269276"/>
            <a:ext cx="10657514" cy="492443"/>
          </a:xfrm>
          <a:prstGeom prst="rect">
            <a:avLst/>
          </a:prstGeom>
        </p:spPr>
        <p:txBody>
          <a:bodyPr wrap="square">
            <a:spAutoFit/>
          </a:bodyPr>
          <a:lstStyle/>
          <a:p>
            <a:pPr algn="ctr"/>
            <a:r>
              <a:rPr lang="it-IT" sz="2600" dirty="0">
                <a:solidFill>
                  <a:srgbClr val="C00000"/>
                </a:solidFill>
              </a:rPr>
              <a:t>3 ipotesi</a:t>
            </a:r>
          </a:p>
        </p:txBody>
      </p:sp>
      <p:sp>
        <p:nvSpPr>
          <p:cNvPr id="8" name="Rettangolo 7">
            <a:extLst>
              <a:ext uri="{FF2B5EF4-FFF2-40B4-BE49-F238E27FC236}">
                <a16:creationId xmlns:a16="http://schemas.microsoft.com/office/drawing/2014/main" id="{15165687-9AF7-4C61-B1A4-7534C9D11EDF}"/>
              </a:ext>
            </a:extLst>
          </p:cNvPr>
          <p:cNvSpPr/>
          <p:nvPr/>
        </p:nvSpPr>
        <p:spPr>
          <a:xfrm>
            <a:off x="696286" y="2535773"/>
            <a:ext cx="10687574" cy="1015663"/>
          </a:xfrm>
          <a:prstGeom prst="rect">
            <a:avLst/>
          </a:prstGeom>
        </p:spPr>
        <p:txBody>
          <a:bodyPr wrap="square">
            <a:spAutoFit/>
          </a:bodyPr>
          <a:lstStyle/>
          <a:p>
            <a:pPr algn="just"/>
            <a:r>
              <a:rPr lang="it-IT" sz="2000" dirty="0"/>
              <a:t>Il contribuente, per le spese sostenute nel 2020, ripartisce il costo detraibile in 5 anni, in quote costanti, anziché in 10, a partire dalla dichiarazione da presentarsi nel 2021.</a:t>
            </a:r>
          </a:p>
          <a:p>
            <a:pPr algn="just"/>
            <a:r>
              <a:rPr lang="it-IT" sz="2000" b="1" dirty="0">
                <a:solidFill>
                  <a:srgbClr val="C00000"/>
                </a:solidFill>
              </a:rPr>
              <a:t>Il recupero è superiore rispetto al costo sostenuto.</a:t>
            </a:r>
          </a:p>
        </p:txBody>
      </p:sp>
      <p:sp>
        <p:nvSpPr>
          <p:cNvPr id="2" name="Rettangolo 1">
            <a:extLst>
              <a:ext uri="{FF2B5EF4-FFF2-40B4-BE49-F238E27FC236}">
                <a16:creationId xmlns:a16="http://schemas.microsoft.com/office/drawing/2014/main" id="{9B6608A8-8691-48AC-A981-991A88820C0F}"/>
              </a:ext>
            </a:extLst>
          </p:cNvPr>
          <p:cNvSpPr/>
          <p:nvPr/>
        </p:nvSpPr>
        <p:spPr>
          <a:xfrm>
            <a:off x="696286" y="4215229"/>
            <a:ext cx="4235741" cy="2031325"/>
          </a:xfrm>
          <a:prstGeom prst="rect">
            <a:avLst/>
          </a:prstGeom>
        </p:spPr>
        <p:txBody>
          <a:bodyPr wrap="square">
            <a:spAutoFit/>
          </a:bodyPr>
          <a:lstStyle/>
          <a:p>
            <a:r>
              <a:rPr lang="it-IT" b="1" dirty="0">
                <a:solidFill>
                  <a:srgbClr val="C00000"/>
                </a:solidFill>
              </a:rPr>
              <a:t>ESEMPIO: </a:t>
            </a:r>
            <a:r>
              <a:rPr lang="it-IT" dirty="0"/>
              <a:t>Nel 2020 il contribuente sostiene una spesa di € 100.000 per l'isolamento termico delle superfici opache (art. 119, comma 1, lett. a)</a:t>
            </a:r>
          </a:p>
          <a:p>
            <a:r>
              <a:rPr lang="it-IT" dirty="0"/>
              <a:t>MAX deducibile : 60.000 €</a:t>
            </a:r>
          </a:p>
          <a:p>
            <a:r>
              <a:rPr lang="it-IT" b="1" dirty="0">
                <a:solidFill>
                  <a:srgbClr val="002060"/>
                </a:solidFill>
              </a:rPr>
              <a:t>IMPORTO DA RIPARTIRE: </a:t>
            </a:r>
            <a:r>
              <a:rPr lang="it-IT" dirty="0"/>
              <a:t>60.000 x 110% = </a:t>
            </a:r>
            <a:r>
              <a:rPr lang="it-IT" b="1" dirty="0">
                <a:solidFill>
                  <a:srgbClr val="002060"/>
                </a:solidFill>
              </a:rPr>
              <a:t>66.000 € : 5 = 13.200</a:t>
            </a:r>
          </a:p>
        </p:txBody>
      </p:sp>
      <p:graphicFrame>
        <p:nvGraphicFramePr>
          <p:cNvPr id="4" name="Oggetto 3">
            <a:extLst>
              <a:ext uri="{FF2B5EF4-FFF2-40B4-BE49-F238E27FC236}">
                <a16:creationId xmlns:a16="http://schemas.microsoft.com/office/drawing/2014/main" id="{A645C186-15C4-4D12-BB77-EC2AF97BA5FD}"/>
              </a:ext>
            </a:extLst>
          </p:cNvPr>
          <p:cNvGraphicFramePr>
            <a:graphicFrameLocks noChangeAspect="1"/>
          </p:cNvGraphicFramePr>
          <p:nvPr>
            <p:extLst>
              <p:ext uri="{D42A27DB-BD31-4B8C-83A1-F6EECF244321}">
                <p14:modId xmlns:p14="http://schemas.microsoft.com/office/powerpoint/2010/main" val="296859787"/>
              </p:ext>
            </p:extLst>
          </p:nvPr>
        </p:nvGraphicFramePr>
        <p:xfrm>
          <a:off x="6569604" y="3551436"/>
          <a:ext cx="4235741" cy="2695117"/>
        </p:xfrm>
        <a:graphic>
          <a:graphicData uri="http://schemas.openxmlformats.org/presentationml/2006/ole">
            <mc:AlternateContent xmlns:mc="http://schemas.openxmlformats.org/markup-compatibility/2006">
              <mc:Choice xmlns:v="urn:schemas-microsoft-com:vml" Requires="v">
                <p:oleObj spid="_x0000_s3090" name="Worksheet" r:id="rId3" imgW="2371629" imgH="1581014" progId="Excel.Sheet.12">
                  <p:embed/>
                </p:oleObj>
              </mc:Choice>
              <mc:Fallback>
                <p:oleObj name="Worksheet" r:id="rId3" imgW="2371629" imgH="1581014" progId="Excel.Sheet.12">
                  <p:embed/>
                  <p:pic>
                    <p:nvPicPr>
                      <p:cNvPr id="0" name=""/>
                      <p:cNvPicPr/>
                      <p:nvPr/>
                    </p:nvPicPr>
                    <p:blipFill>
                      <a:blip r:embed="rId4"/>
                      <a:stretch>
                        <a:fillRect/>
                      </a:stretch>
                    </p:blipFill>
                    <p:spPr>
                      <a:xfrm>
                        <a:off x="6569604" y="3551436"/>
                        <a:ext cx="4235741" cy="2695117"/>
                      </a:xfrm>
                      <a:prstGeom prst="rect">
                        <a:avLst/>
                      </a:prstGeom>
                    </p:spPr>
                  </p:pic>
                </p:oleObj>
              </mc:Fallback>
            </mc:AlternateContent>
          </a:graphicData>
        </a:graphic>
      </p:graphicFrame>
    </p:spTree>
    <p:extLst>
      <p:ext uri="{BB962C8B-B14F-4D97-AF65-F5344CB8AC3E}">
        <p14:creationId xmlns:p14="http://schemas.microsoft.com/office/powerpoint/2010/main" val="19844207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ottotitolo 2">
            <a:extLst>
              <a:ext uri="{FF2B5EF4-FFF2-40B4-BE49-F238E27FC236}">
                <a16:creationId xmlns:a16="http://schemas.microsoft.com/office/drawing/2014/main" id="{826C78D4-A071-4178-853C-A5C0F99CF79E}"/>
              </a:ext>
            </a:extLst>
          </p:cNvPr>
          <p:cNvSpPr>
            <a:spLocks noGrp="1"/>
          </p:cNvSpPr>
          <p:nvPr>
            <p:ph type="subTitle" idx="1"/>
          </p:nvPr>
        </p:nvSpPr>
        <p:spPr>
          <a:xfrm>
            <a:off x="0" y="160093"/>
            <a:ext cx="12192000" cy="413107"/>
          </a:xfrm>
          <a:solidFill>
            <a:srgbClr val="C00000"/>
          </a:solidFill>
        </p:spPr>
        <p:txBody>
          <a:bodyPr>
            <a:normAutofit lnSpcReduction="10000"/>
          </a:bodyPr>
          <a:lstStyle/>
          <a:p>
            <a:r>
              <a:rPr lang="it-IT" dirty="0">
                <a:solidFill>
                  <a:schemeClr val="bg1"/>
                </a:solidFill>
              </a:rPr>
              <a:t>D.L. RILANCIO (19 MAGGIO 2020, N. 34, Art. 121)</a:t>
            </a:r>
          </a:p>
          <a:p>
            <a:endParaRPr lang="it-IT" dirty="0"/>
          </a:p>
        </p:txBody>
      </p:sp>
      <p:sp>
        <p:nvSpPr>
          <p:cNvPr id="12" name="Segnaposto numero diapositiva 11">
            <a:extLst>
              <a:ext uri="{FF2B5EF4-FFF2-40B4-BE49-F238E27FC236}">
                <a16:creationId xmlns:a16="http://schemas.microsoft.com/office/drawing/2014/main" id="{63098A0F-D4E5-41DA-AE87-8CE3F0ED47B8}"/>
              </a:ext>
            </a:extLst>
          </p:cNvPr>
          <p:cNvSpPr>
            <a:spLocks noGrp="1"/>
          </p:cNvSpPr>
          <p:nvPr>
            <p:ph type="sldNum" sz="quarter" idx="12"/>
          </p:nvPr>
        </p:nvSpPr>
        <p:spPr/>
        <p:txBody>
          <a:bodyPr/>
          <a:lstStyle/>
          <a:p>
            <a:fld id="{95938A6E-B72F-40B1-BF3E-439B9DB517A1}" type="slidenum">
              <a:rPr lang="it-IT" smtClean="0"/>
              <a:t>16</a:t>
            </a:fld>
            <a:endParaRPr lang="it-IT" dirty="0"/>
          </a:p>
        </p:txBody>
      </p:sp>
      <p:sp>
        <p:nvSpPr>
          <p:cNvPr id="16" name="Rettangolo con angoli arrotondati 15">
            <a:extLst>
              <a:ext uri="{FF2B5EF4-FFF2-40B4-BE49-F238E27FC236}">
                <a16:creationId xmlns:a16="http://schemas.microsoft.com/office/drawing/2014/main" id="{34F379FB-11BE-462D-BC6E-88D758047309}"/>
              </a:ext>
            </a:extLst>
          </p:cNvPr>
          <p:cNvSpPr/>
          <p:nvPr/>
        </p:nvSpPr>
        <p:spPr>
          <a:xfrm>
            <a:off x="696286" y="684046"/>
            <a:ext cx="10687574" cy="474384"/>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a:t>Le modalità di fruizione dei bonus</a:t>
            </a:r>
          </a:p>
        </p:txBody>
      </p:sp>
      <p:sp>
        <p:nvSpPr>
          <p:cNvPr id="6" name="Rettangolo 5">
            <a:extLst>
              <a:ext uri="{FF2B5EF4-FFF2-40B4-BE49-F238E27FC236}">
                <a16:creationId xmlns:a16="http://schemas.microsoft.com/office/drawing/2014/main" id="{CBEF0F1C-B832-498C-A5F9-67706FE74A22}"/>
              </a:ext>
            </a:extLst>
          </p:cNvPr>
          <p:cNvSpPr/>
          <p:nvPr/>
        </p:nvSpPr>
        <p:spPr>
          <a:xfrm>
            <a:off x="607503" y="3844718"/>
            <a:ext cx="10687574" cy="1785104"/>
          </a:xfrm>
          <a:prstGeom prst="rect">
            <a:avLst/>
          </a:prstGeom>
        </p:spPr>
        <p:txBody>
          <a:bodyPr wrap="square">
            <a:spAutoFit/>
          </a:bodyPr>
          <a:lstStyle/>
          <a:p>
            <a:pPr algn="just"/>
            <a:r>
              <a:rPr lang="it-IT" sz="2400" b="1" dirty="0">
                <a:solidFill>
                  <a:srgbClr val="C00000"/>
                </a:solidFill>
              </a:rPr>
              <a:t>3^ Ipotesi - </a:t>
            </a:r>
            <a:r>
              <a:rPr lang="it-IT" sz="2400" dirty="0"/>
              <a:t>il credito corrispondente alla detrazione del 110% può essere ceduto a terzi (imprese esecutrici dei lavori, banche o altri intermediari finanziari) </a:t>
            </a:r>
            <a:r>
              <a:rPr lang="it-IT" sz="1400" dirty="0"/>
              <a:t>(art. 121, c. 1, lett. b).</a:t>
            </a:r>
          </a:p>
          <a:p>
            <a:pPr algn="just"/>
            <a:r>
              <a:rPr lang="it-IT" sz="2400" dirty="0"/>
              <a:t>Nel caso di cessione ad una società assicuratrice sarà necessario stipulare una polizza assicurativa a copertura di eventi calamitosi </a:t>
            </a:r>
            <a:r>
              <a:rPr lang="it-IT" sz="1600" dirty="0"/>
              <a:t>(elevazione della deducibilità al 90% - art. 119, c. 4)</a:t>
            </a:r>
          </a:p>
        </p:txBody>
      </p:sp>
      <p:sp>
        <p:nvSpPr>
          <p:cNvPr id="7" name="Rettangolo 6">
            <a:extLst>
              <a:ext uri="{FF2B5EF4-FFF2-40B4-BE49-F238E27FC236}">
                <a16:creationId xmlns:a16="http://schemas.microsoft.com/office/drawing/2014/main" id="{9701C412-39D5-43EA-838C-F9DBC3E0552D}"/>
              </a:ext>
            </a:extLst>
          </p:cNvPr>
          <p:cNvSpPr/>
          <p:nvPr/>
        </p:nvSpPr>
        <p:spPr>
          <a:xfrm>
            <a:off x="293616" y="1269276"/>
            <a:ext cx="10657514" cy="492443"/>
          </a:xfrm>
          <a:prstGeom prst="rect">
            <a:avLst/>
          </a:prstGeom>
        </p:spPr>
        <p:txBody>
          <a:bodyPr wrap="square">
            <a:spAutoFit/>
          </a:bodyPr>
          <a:lstStyle/>
          <a:p>
            <a:pPr algn="ctr"/>
            <a:r>
              <a:rPr lang="it-IT" sz="2600" dirty="0">
                <a:solidFill>
                  <a:srgbClr val="C00000"/>
                </a:solidFill>
              </a:rPr>
              <a:t>3 ipotesi</a:t>
            </a:r>
          </a:p>
        </p:txBody>
      </p:sp>
      <p:sp>
        <p:nvSpPr>
          <p:cNvPr id="10" name="Rettangolo 9">
            <a:extLst>
              <a:ext uri="{FF2B5EF4-FFF2-40B4-BE49-F238E27FC236}">
                <a16:creationId xmlns:a16="http://schemas.microsoft.com/office/drawing/2014/main" id="{48DBDE31-4D79-4F37-A6D0-01D8F24C1144}"/>
              </a:ext>
            </a:extLst>
          </p:cNvPr>
          <p:cNvSpPr/>
          <p:nvPr/>
        </p:nvSpPr>
        <p:spPr>
          <a:xfrm>
            <a:off x="666226" y="2018388"/>
            <a:ext cx="10687574" cy="1569660"/>
          </a:xfrm>
          <a:prstGeom prst="rect">
            <a:avLst/>
          </a:prstGeom>
        </p:spPr>
        <p:txBody>
          <a:bodyPr wrap="square">
            <a:spAutoFit/>
          </a:bodyPr>
          <a:lstStyle/>
          <a:p>
            <a:pPr lvl="0" algn="just"/>
            <a:r>
              <a:rPr lang="it-IT" sz="2400" b="1" dirty="0">
                <a:solidFill>
                  <a:srgbClr val="C00000"/>
                </a:solidFill>
              </a:rPr>
              <a:t>2^ Ipotesi – </a:t>
            </a:r>
            <a:r>
              <a:rPr lang="it-IT" sz="2400" dirty="0"/>
              <a:t>Ottenimento dello sconto in fattura pari al 100% del costo dei lavori. Il fornitore che ha concesso lo sconto recupererà le somme sotto forma di credito d’imposta , con facoltà di cessione a terzi soggetti (banche o altri intermediari finanziari) </a:t>
            </a:r>
            <a:r>
              <a:rPr lang="it-IT" sz="1600" dirty="0">
                <a:solidFill>
                  <a:prstClr val="black"/>
                </a:solidFill>
              </a:rPr>
              <a:t>(art. 121, c. 1, lett. a).</a:t>
            </a:r>
            <a:endParaRPr lang="it-IT" sz="1600" dirty="0"/>
          </a:p>
        </p:txBody>
      </p:sp>
    </p:spTree>
    <p:extLst>
      <p:ext uri="{BB962C8B-B14F-4D97-AF65-F5344CB8AC3E}">
        <p14:creationId xmlns:p14="http://schemas.microsoft.com/office/powerpoint/2010/main" val="119790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randombar(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randombar(horizontal)">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ottotitolo 2">
            <a:extLst>
              <a:ext uri="{FF2B5EF4-FFF2-40B4-BE49-F238E27FC236}">
                <a16:creationId xmlns:a16="http://schemas.microsoft.com/office/drawing/2014/main" id="{826C78D4-A071-4178-853C-A5C0F99CF79E}"/>
              </a:ext>
            </a:extLst>
          </p:cNvPr>
          <p:cNvSpPr>
            <a:spLocks noGrp="1"/>
          </p:cNvSpPr>
          <p:nvPr>
            <p:ph type="subTitle" idx="1"/>
          </p:nvPr>
        </p:nvSpPr>
        <p:spPr>
          <a:xfrm>
            <a:off x="0" y="160093"/>
            <a:ext cx="12192000" cy="413107"/>
          </a:xfrm>
          <a:solidFill>
            <a:srgbClr val="C00000"/>
          </a:solidFill>
        </p:spPr>
        <p:txBody>
          <a:bodyPr>
            <a:normAutofit lnSpcReduction="10000"/>
          </a:bodyPr>
          <a:lstStyle/>
          <a:p>
            <a:r>
              <a:rPr lang="it-IT" dirty="0">
                <a:solidFill>
                  <a:schemeClr val="bg1"/>
                </a:solidFill>
              </a:rPr>
              <a:t>D.L. RILANCIO (19 MAGGIO 2020, N. 34, Art. 121)</a:t>
            </a:r>
          </a:p>
          <a:p>
            <a:endParaRPr lang="it-IT" dirty="0"/>
          </a:p>
        </p:txBody>
      </p:sp>
      <p:sp>
        <p:nvSpPr>
          <p:cNvPr id="12" name="Segnaposto numero diapositiva 11">
            <a:extLst>
              <a:ext uri="{FF2B5EF4-FFF2-40B4-BE49-F238E27FC236}">
                <a16:creationId xmlns:a16="http://schemas.microsoft.com/office/drawing/2014/main" id="{63098A0F-D4E5-41DA-AE87-8CE3F0ED47B8}"/>
              </a:ext>
            </a:extLst>
          </p:cNvPr>
          <p:cNvSpPr>
            <a:spLocks noGrp="1"/>
          </p:cNvSpPr>
          <p:nvPr>
            <p:ph type="sldNum" sz="quarter" idx="12"/>
          </p:nvPr>
        </p:nvSpPr>
        <p:spPr/>
        <p:txBody>
          <a:bodyPr/>
          <a:lstStyle/>
          <a:p>
            <a:fld id="{95938A6E-B72F-40B1-BF3E-439B9DB517A1}" type="slidenum">
              <a:rPr lang="it-IT" smtClean="0"/>
              <a:t>17</a:t>
            </a:fld>
            <a:endParaRPr lang="it-IT" dirty="0"/>
          </a:p>
        </p:txBody>
      </p:sp>
      <p:sp>
        <p:nvSpPr>
          <p:cNvPr id="16" name="Rettangolo con angoli arrotondati 15">
            <a:extLst>
              <a:ext uri="{FF2B5EF4-FFF2-40B4-BE49-F238E27FC236}">
                <a16:creationId xmlns:a16="http://schemas.microsoft.com/office/drawing/2014/main" id="{34F379FB-11BE-462D-BC6E-88D758047309}"/>
              </a:ext>
            </a:extLst>
          </p:cNvPr>
          <p:cNvSpPr/>
          <p:nvPr/>
        </p:nvSpPr>
        <p:spPr>
          <a:xfrm>
            <a:off x="696286" y="684046"/>
            <a:ext cx="10687574" cy="474384"/>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a:t>Le modalità di fruizione dei bonus</a:t>
            </a:r>
          </a:p>
        </p:txBody>
      </p:sp>
      <p:sp>
        <p:nvSpPr>
          <p:cNvPr id="11" name="Rettangolo 10">
            <a:extLst>
              <a:ext uri="{FF2B5EF4-FFF2-40B4-BE49-F238E27FC236}">
                <a16:creationId xmlns:a16="http://schemas.microsoft.com/office/drawing/2014/main" id="{D68BD655-DD79-42C3-81A0-C25EC963C0CD}"/>
              </a:ext>
            </a:extLst>
          </p:cNvPr>
          <p:cNvSpPr/>
          <p:nvPr/>
        </p:nvSpPr>
        <p:spPr>
          <a:xfrm>
            <a:off x="696286" y="1856612"/>
            <a:ext cx="10687574" cy="4401205"/>
          </a:xfrm>
          <a:prstGeom prst="rect">
            <a:avLst/>
          </a:prstGeom>
        </p:spPr>
        <p:txBody>
          <a:bodyPr wrap="square">
            <a:spAutoFit/>
          </a:bodyPr>
          <a:lstStyle/>
          <a:p>
            <a:pPr marL="457200" indent="-457200" algn="just">
              <a:spcAft>
                <a:spcPts val="1200"/>
              </a:spcAft>
              <a:buFont typeface="+mj-lt"/>
              <a:buAutoNum type="arabicPeriod"/>
            </a:pPr>
            <a:r>
              <a:rPr lang="it-IT" sz="2000" dirty="0"/>
              <a:t>Il credito d’imposta nato a seguito di cessione deve essere usufruito con la stessa ripartizione in quote annuali con la quale sarebbe stata utilizzata la detrazione;</a:t>
            </a:r>
          </a:p>
          <a:p>
            <a:pPr marL="457200" indent="-457200" algn="just">
              <a:spcAft>
                <a:spcPts val="1200"/>
              </a:spcAft>
              <a:buFont typeface="+mj-lt"/>
              <a:buAutoNum type="arabicPeriod"/>
            </a:pPr>
            <a:r>
              <a:rPr lang="it-IT" sz="2000" dirty="0"/>
              <a:t>La quota del credito d’imposta non utilizzata nell’anno non può essere utilizzata nell’anno successivo e non può essere chiesta a rimborso;</a:t>
            </a:r>
          </a:p>
          <a:p>
            <a:pPr marL="457200" indent="-457200" algn="just">
              <a:spcAft>
                <a:spcPts val="1200"/>
              </a:spcAft>
              <a:buFont typeface="+mj-lt"/>
              <a:buAutoNum type="arabicPeriod"/>
            </a:pPr>
            <a:r>
              <a:rPr lang="it-IT" sz="2000" dirty="0"/>
              <a:t>Non si applicano i limiti di cui all’art. 34 della legge n. 388/2000 (compensazione oltre 700.000 € ) e all’art. 1, comma 53 della L. 244/2007 i crediti d'imposta da indicare nel quadro RU della dichiarazione dei redditi</a:t>
            </a:r>
          </a:p>
          <a:p>
            <a:pPr marL="457200" indent="-457200" algn="just">
              <a:spcAft>
                <a:spcPts val="1200"/>
              </a:spcAft>
              <a:buFont typeface="+mj-lt"/>
              <a:buAutoNum type="arabicPeriod"/>
            </a:pPr>
            <a:r>
              <a:rPr lang="it-IT" sz="2000" dirty="0"/>
              <a:t>In caso di opzione per la cessione del credito o lo sconto in fattura il contribuente dovrà farsi rilasciare il visto di conformità da un soggetto abilitato;</a:t>
            </a:r>
          </a:p>
          <a:p>
            <a:pPr marL="457200" indent="-457200" algn="just">
              <a:spcAft>
                <a:spcPts val="1200"/>
              </a:spcAft>
              <a:buFont typeface="+mj-lt"/>
              <a:buAutoNum type="arabicPeriod"/>
            </a:pPr>
            <a:r>
              <a:rPr lang="it-IT" sz="2000" dirty="0"/>
              <a:t>L’utilizzazione da parte del soggetto che ha acquisito il credito d’imposta dovrà essere preceduta dall’esercizio dell’opzione da parte del cedente, da effettuarsi in maniera telematica dopo la definizione delle modalità attuative che saranno disposte con provvedimento dell’</a:t>
            </a:r>
            <a:r>
              <a:rPr lang="it-IT" sz="2000" dirty="0" err="1"/>
              <a:t>A.d.E</a:t>
            </a:r>
            <a:r>
              <a:rPr lang="it-IT" sz="2000" dirty="0"/>
              <a:t>. </a:t>
            </a:r>
          </a:p>
        </p:txBody>
      </p:sp>
      <p:sp>
        <p:nvSpPr>
          <p:cNvPr id="14" name="Callout: freccia in giù 13">
            <a:extLst>
              <a:ext uri="{FF2B5EF4-FFF2-40B4-BE49-F238E27FC236}">
                <a16:creationId xmlns:a16="http://schemas.microsoft.com/office/drawing/2014/main" id="{E989E085-4F4A-40AD-9243-2D072EA2CC4E}"/>
              </a:ext>
            </a:extLst>
          </p:cNvPr>
          <p:cNvSpPr/>
          <p:nvPr/>
        </p:nvSpPr>
        <p:spPr>
          <a:xfrm>
            <a:off x="3726110" y="1269276"/>
            <a:ext cx="4739779" cy="476490"/>
          </a:xfrm>
          <a:prstGeom prst="downArrowCallou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200" dirty="0"/>
              <a:t>Precisazioni</a:t>
            </a:r>
          </a:p>
        </p:txBody>
      </p:sp>
    </p:spTree>
    <p:extLst>
      <p:ext uri="{BB962C8B-B14F-4D97-AF65-F5344CB8AC3E}">
        <p14:creationId xmlns:p14="http://schemas.microsoft.com/office/powerpoint/2010/main" val="237583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animEffect transition="in" filter="randombar(horizontal)">
                                      <p:cBhvr>
                                        <p:cTn id="7" dur="500"/>
                                        <p:tgtEl>
                                          <p:spTgt spid="1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11">
                                            <p:txEl>
                                              <p:pRg st="2" end="2"/>
                                            </p:txEl>
                                          </p:spTgt>
                                        </p:tgtEl>
                                        <p:attrNameLst>
                                          <p:attrName>style.visibility</p:attrName>
                                        </p:attrNameLst>
                                      </p:cBhvr>
                                      <p:to>
                                        <p:strVal val="visible"/>
                                      </p:to>
                                    </p:set>
                                    <p:animEffect transition="in" filter="randombar(horizontal)">
                                      <p:cBhvr>
                                        <p:cTn id="12" dur="500"/>
                                        <p:tgtEl>
                                          <p:spTgt spid="1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11">
                                            <p:txEl>
                                              <p:pRg st="3" end="3"/>
                                            </p:txEl>
                                          </p:spTgt>
                                        </p:tgtEl>
                                        <p:attrNameLst>
                                          <p:attrName>style.visibility</p:attrName>
                                        </p:attrNameLst>
                                      </p:cBhvr>
                                      <p:to>
                                        <p:strVal val="visible"/>
                                      </p:to>
                                    </p:set>
                                    <p:animEffect transition="in" filter="randombar(horizontal)">
                                      <p:cBhvr>
                                        <p:cTn id="17" dur="500"/>
                                        <p:tgtEl>
                                          <p:spTgt spid="1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11">
                                            <p:txEl>
                                              <p:pRg st="4" end="4"/>
                                            </p:txEl>
                                          </p:spTgt>
                                        </p:tgtEl>
                                        <p:attrNameLst>
                                          <p:attrName>style.visibility</p:attrName>
                                        </p:attrNameLst>
                                      </p:cBhvr>
                                      <p:to>
                                        <p:strVal val="visible"/>
                                      </p:to>
                                    </p:set>
                                    <p:animEffect transition="in" filter="randombar(horizontal)">
                                      <p:cBhvr>
                                        <p:cTn id="22" dur="500"/>
                                        <p:tgtEl>
                                          <p:spTgt spid="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ottotitolo 2">
            <a:extLst>
              <a:ext uri="{FF2B5EF4-FFF2-40B4-BE49-F238E27FC236}">
                <a16:creationId xmlns:a16="http://schemas.microsoft.com/office/drawing/2014/main" id="{826C78D4-A071-4178-853C-A5C0F99CF79E}"/>
              </a:ext>
            </a:extLst>
          </p:cNvPr>
          <p:cNvSpPr>
            <a:spLocks noGrp="1"/>
          </p:cNvSpPr>
          <p:nvPr>
            <p:ph type="subTitle" idx="1"/>
          </p:nvPr>
        </p:nvSpPr>
        <p:spPr>
          <a:xfrm>
            <a:off x="0" y="160093"/>
            <a:ext cx="12192000" cy="413107"/>
          </a:xfrm>
          <a:solidFill>
            <a:srgbClr val="C00000"/>
          </a:solidFill>
        </p:spPr>
        <p:txBody>
          <a:bodyPr>
            <a:normAutofit lnSpcReduction="10000"/>
          </a:bodyPr>
          <a:lstStyle/>
          <a:p>
            <a:r>
              <a:rPr lang="it-IT" dirty="0">
                <a:solidFill>
                  <a:schemeClr val="bg1"/>
                </a:solidFill>
              </a:rPr>
              <a:t>D.L. RILANCIO (19 MAGGIO 2020, N. 34, Art. 121)</a:t>
            </a:r>
          </a:p>
          <a:p>
            <a:endParaRPr lang="it-IT" dirty="0"/>
          </a:p>
        </p:txBody>
      </p:sp>
      <p:sp>
        <p:nvSpPr>
          <p:cNvPr id="12" name="Segnaposto numero diapositiva 11">
            <a:extLst>
              <a:ext uri="{FF2B5EF4-FFF2-40B4-BE49-F238E27FC236}">
                <a16:creationId xmlns:a16="http://schemas.microsoft.com/office/drawing/2014/main" id="{63098A0F-D4E5-41DA-AE87-8CE3F0ED47B8}"/>
              </a:ext>
            </a:extLst>
          </p:cNvPr>
          <p:cNvSpPr>
            <a:spLocks noGrp="1"/>
          </p:cNvSpPr>
          <p:nvPr>
            <p:ph type="sldNum" sz="quarter" idx="12"/>
          </p:nvPr>
        </p:nvSpPr>
        <p:spPr/>
        <p:txBody>
          <a:bodyPr/>
          <a:lstStyle/>
          <a:p>
            <a:fld id="{95938A6E-B72F-40B1-BF3E-439B9DB517A1}" type="slidenum">
              <a:rPr lang="it-IT" smtClean="0"/>
              <a:t>18</a:t>
            </a:fld>
            <a:endParaRPr lang="it-IT" dirty="0"/>
          </a:p>
        </p:txBody>
      </p:sp>
      <p:sp>
        <p:nvSpPr>
          <p:cNvPr id="16" name="Rettangolo con angoli arrotondati 15">
            <a:extLst>
              <a:ext uri="{FF2B5EF4-FFF2-40B4-BE49-F238E27FC236}">
                <a16:creationId xmlns:a16="http://schemas.microsoft.com/office/drawing/2014/main" id="{34F379FB-11BE-462D-BC6E-88D758047309}"/>
              </a:ext>
            </a:extLst>
          </p:cNvPr>
          <p:cNvSpPr/>
          <p:nvPr/>
        </p:nvSpPr>
        <p:spPr>
          <a:xfrm>
            <a:off x="696286" y="684046"/>
            <a:ext cx="10687574" cy="474384"/>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a:t>Le modalità di fruizione dei bonus</a:t>
            </a:r>
          </a:p>
        </p:txBody>
      </p:sp>
      <p:sp>
        <p:nvSpPr>
          <p:cNvPr id="9" name="Rettangolo 8">
            <a:extLst>
              <a:ext uri="{FF2B5EF4-FFF2-40B4-BE49-F238E27FC236}">
                <a16:creationId xmlns:a16="http://schemas.microsoft.com/office/drawing/2014/main" id="{42DC2AF1-2DFB-44E3-9F79-E5A398F39D65}"/>
              </a:ext>
            </a:extLst>
          </p:cNvPr>
          <p:cNvSpPr/>
          <p:nvPr/>
        </p:nvSpPr>
        <p:spPr>
          <a:xfrm>
            <a:off x="483592" y="2055043"/>
            <a:ext cx="11526473" cy="2862322"/>
          </a:xfrm>
          <a:prstGeom prst="rect">
            <a:avLst/>
          </a:prstGeom>
        </p:spPr>
        <p:txBody>
          <a:bodyPr wrap="square">
            <a:spAutoFit/>
          </a:bodyPr>
          <a:lstStyle/>
          <a:p>
            <a:pPr marL="457200" indent="-457200" algn="just">
              <a:buFont typeface="Calibri" panose="020F0502020204030204" pitchFamily="34" charset="0"/>
              <a:buChar char="-"/>
            </a:pPr>
            <a:r>
              <a:rPr lang="it-IT" dirty="0"/>
              <a:t>Alla riqualificazione energetica </a:t>
            </a:r>
            <a:r>
              <a:rPr lang="it-IT" sz="1400" dirty="0"/>
              <a:t>(c.d. </a:t>
            </a:r>
            <a:r>
              <a:rPr lang="it-IT" sz="1400" b="1" i="1" dirty="0">
                <a:solidFill>
                  <a:srgbClr val="C00000"/>
                </a:solidFill>
              </a:rPr>
              <a:t>Ecobonus</a:t>
            </a:r>
            <a:r>
              <a:rPr lang="it-IT" sz="1400" dirty="0"/>
              <a:t> – commi 344-349, art. 1 della legge  296/2006 e art. 14 del DL 63/2013);</a:t>
            </a:r>
          </a:p>
          <a:p>
            <a:pPr marL="285750" indent="-285750" algn="just">
              <a:buFont typeface="Calibri" panose="020F0502020204030204" pitchFamily="34" charset="0"/>
              <a:buChar char="-"/>
            </a:pPr>
            <a:endParaRPr lang="it-IT" dirty="0"/>
          </a:p>
          <a:p>
            <a:pPr marL="457200" indent="-457200" algn="just">
              <a:buFont typeface="Calibri" panose="020F0502020204030204" pitchFamily="34" charset="0"/>
              <a:buChar char="-"/>
            </a:pPr>
            <a:r>
              <a:rPr lang="it-IT" dirty="0"/>
              <a:t>Agli interventi finalizzati alla cablatura degli edifici, al contenimento dell’inquinamento acustico, all’adozione di misure di sicurezza statica e antisismica di edifici </a:t>
            </a:r>
            <a:r>
              <a:rPr lang="it-IT" sz="1400" dirty="0"/>
              <a:t>(c.d. </a:t>
            </a:r>
            <a:r>
              <a:rPr lang="it-IT" sz="1400" b="1" i="1" dirty="0" err="1">
                <a:solidFill>
                  <a:srgbClr val="C00000"/>
                </a:solidFill>
              </a:rPr>
              <a:t>Sismabonus</a:t>
            </a:r>
            <a:r>
              <a:rPr lang="it-IT" sz="1400" dirty="0"/>
              <a:t> - art. 16 del DL 63/2013);</a:t>
            </a:r>
          </a:p>
          <a:p>
            <a:pPr marL="285750" indent="-285750" algn="just">
              <a:buFont typeface="Calibri" panose="020F0502020204030204" pitchFamily="34" charset="0"/>
              <a:buChar char="-"/>
            </a:pPr>
            <a:endParaRPr lang="it-IT" dirty="0"/>
          </a:p>
          <a:p>
            <a:pPr marL="457200" indent="-457200" algn="just">
              <a:buFont typeface="Calibri" panose="020F0502020204030204" pitchFamily="34" charset="0"/>
              <a:buChar char="-"/>
            </a:pPr>
            <a:r>
              <a:rPr lang="it-IT" dirty="0"/>
              <a:t>Agli interventi per il conseguimento di </a:t>
            </a:r>
            <a:r>
              <a:rPr lang="it-IT" b="1" dirty="0">
                <a:solidFill>
                  <a:srgbClr val="C00000"/>
                </a:solidFill>
              </a:rPr>
              <a:t>risparmi energetici</a:t>
            </a:r>
            <a:r>
              <a:rPr lang="it-IT" dirty="0"/>
              <a:t>, compresa l’installazione di impianti basati sull’impiego delle forze di rinnovabili di energia, tra le quali gli rientrano impianti fotovoltaici per la produzione di energia elettrica</a:t>
            </a:r>
            <a:r>
              <a:rPr lang="it-IT" sz="1400" dirty="0">
                <a:solidFill>
                  <a:prstClr val="black"/>
                </a:solidFill>
              </a:rPr>
              <a:t> (art. 16 </a:t>
            </a:r>
            <a:r>
              <a:rPr lang="it-IT" sz="1400" i="1" dirty="0">
                <a:solidFill>
                  <a:prstClr val="black"/>
                </a:solidFill>
              </a:rPr>
              <a:t>bis</a:t>
            </a:r>
            <a:r>
              <a:rPr lang="it-IT" sz="1400" dirty="0">
                <a:solidFill>
                  <a:prstClr val="black"/>
                </a:solidFill>
              </a:rPr>
              <a:t>, lett. h), TUIR)</a:t>
            </a:r>
            <a:r>
              <a:rPr lang="it-IT" dirty="0"/>
              <a:t>;</a:t>
            </a:r>
          </a:p>
          <a:p>
            <a:pPr marL="457200" indent="-457200" algn="just">
              <a:buFont typeface="Calibri" panose="020F0502020204030204" pitchFamily="34" charset="0"/>
              <a:buChar char="-"/>
            </a:pPr>
            <a:endParaRPr lang="it-IT" dirty="0"/>
          </a:p>
          <a:p>
            <a:pPr marL="457200" indent="-457200" algn="just">
              <a:buFont typeface="Calibri" panose="020F0502020204030204" pitchFamily="34" charset="0"/>
              <a:buChar char="-"/>
            </a:pPr>
            <a:r>
              <a:rPr lang="it-IT" dirty="0"/>
              <a:t>All’installazione di colonnine per la ricarica degli impianti elettrici </a:t>
            </a:r>
            <a:r>
              <a:rPr lang="it-IT" sz="1400" dirty="0"/>
              <a:t>(art. 16 ter , DL 63/13)</a:t>
            </a:r>
          </a:p>
        </p:txBody>
      </p:sp>
      <p:sp>
        <p:nvSpPr>
          <p:cNvPr id="3" name="Rettangolo 2">
            <a:extLst>
              <a:ext uri="{FF2B5EF4-FFF2-40B4-BE49-F238E27FC236}">
                <a16:creationId xmlns:a16="http://schemas.microsoft.com/office/drawing/2014/main" id="{678360AC-87CD-4278-AC20-C8AFB753B600}"/>
              </a:ext>
            </a:extLst>
          </p:cNvPr>
          <p:cNvSpPr/>
          <p:nvPr/>
        </p:nvSpPr>
        <p:spPr>
          <a:xfrm>
            <a:off x="483592" y="5563100"/>
            <a:ext cx="11347047" cy="923330"/>
          </a:xfrm>
          <a:prstGeom prst="rect">
            <a:avLst/>
          </a:prstGeom>
        </p:spPr>
        <p:txBody>
          <a:bodyPr wrap="square">
            <a:spAutoFit/>
          </a:bodyPr>
          <a:lstStyle/>
          <a:p>
            <a:pPr marL="457200" indent="-457200" algn="just">
              <a:buFont typeface="Calibri" panose="020F0502020204030204" pitchFamily="34" charset="0"/>
              <a:buChar char="-"/>
            </a:pPr>
            <a:r>
              <a:rPr lang="it-IT" dirty="0"/>
              <a:t>Alle ristrutturazioni edilizie ordinarie e straordinarie </a:t>
            </a:r>
            <a:r>
              <a:rPr lang="it-IT" sz="1400" dirty="0"/>
              <a:t>(art. 16 </a:t>
            </a:r>
            <a:r>
              <a:rPr lang="it-IT" sz="1400" i="1" dirty="0"/>
              <a:t>bis</a:t>
            </a:r>
            <a:r>
              <a:rPr lang="it-IT" sz="1400" dirty="0"/>
              <a:t>, lett. a) e b), TUIR);</a:t>
            </a:r>
          </a:p>
          <a:p>
            <a:pPr marL="285750" indent="-285750" algn="just">
              <a:buFont typeface="Calibri" panose="020F0502020204030204" pitchFamily="34" charset="0"/>
              <a:buChar char="-"/>
            </a:pPr>
            <a:endParaRPr lang="it-IT" dirty="0"/>
          </a:p>
          <a:p>
            <a:pPr marL="457200" indent="-457200" algn="just">
              <a:buFont typeface="Calibri" panose="020F0502020204030204" pitchFamily="34" charset="0"/>
              <a:buChar char="-"/>
            </a:pPr>
            <a:r>
              <a:rPr lang="it-IT" dirty="0"/>
              <a:t>Al recupero o restauro delle facciate degli edifici esistenti </a:t>
            </a:r>
            <a:r>
              <a:rPr lang="it-IT" sz="1400" dirty="0"/>
              <a:t>(art. 1, comma 219, L. 160/19)</a:t>
            </a:r>
            <a:r>
              <a:rPr lang="it-IT" dirty="0"/>
              <a:t>;</a:t>
            </a:r>
          </a:p>
        </p:txBody>
      </p:sp>
      <p:sp>
        <p:nvSpPr>
          <p:cNvPr id="4" name="Callout: freccia in giù 3">
            <a:extLst>
              <a:ext uri="{FF2B5EF4-FFF2-40B4-BE49-F238E27FC236}">
                <a16:creationId xmlns:a16="http://schemas.microsoft.com/office/drawing/2014/main" id="{7806BF7E-58EF-45C3-A448-58DCA6C935AA}"/>
              </a:ext>
            </a:extLst>
          </p:cNvPr>
          <p:cNvSpPr/>
          <p:nvPr/>
        </p:nvSpPr>
        <p:spPr>
          <a:xfrm>
            <a:off x="4081806" y="1366887"/>
            <a:ext cx="3676454" cy="688156"/>
          </a:xfrm>
          <a:prstGeom prst="downArrowCallou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a:t>Si applicano</a:t>
            </a:r>
          </a:p>
        </p:txBody>
      </p:sp>
      <p:sp>
        <p:nvSpPr>
          <p:cNvPr id="10" name="Callout: freccia in giù 9">
            <a:extLst>
              <a:ext uri="{FF2B5EF4-FFF2-40B4-BE49-F238E27FC236}">
                <a16:creationId xmlns:a16="http://schemas.microsoft.com/office/drawing/2014/main" id="{098860F7-E50B-4AAD-A4EF-2018791891AF}"/>
              </a:ext>
            </a:extLst>
          </p:cNvPr>
          <p:cNvSpPr/>
          <p:nvPr/>
        </p:nvSpPr>
        <p:spPr>
          <a:xfrm>
            <a:off x="4081806" y="4894445"/>
            <a:ext cx="3676454" cy="688156"/>
          </a:xfrm>
          <a:prstGeom prst="downArrowCallou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a:t>ma anche</a:t>
            </a:r>
          </a:p>
        </p:txBody>
      </p:sp>
    </p:spTree>
    <p:extLst>
      <p:ext uri="{BB962C8B-B14F-4D97-AF65-F5344CB8AC3E}">
        <p14:creationId xmlns:p14="http://schemas.microsoft.com/office/powerpoint/2010/main" val="3694795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randombar(horizontal)">
                                      <p:cBhvr>
                                        <p:cTn id="7" dur="500"/>
                                        <p:tgtEl>
                                          <p:spTgt spid="10"/>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4">
            <a:extLst>
              <a:ext uri="{FF2B5EF4-FFF2-40B4-BE49-F238E27FC236}">
                <a16:creationId xmlns:a16="http://schemas.microsoft.com/office/drawing/2014/main" id="{5B2318AD-1EF9-484E-90F7-26DB51570063}"/>
              </a:ext>
            </a:extLst>
          </p:cNvPr>
          <p:cNvSpPr>
            <a:spLocks noGrp="1"/>
          </p:cNvSpPr>
          <p:nvPr>
            <p:ph type="sldNum" sz="quarter" idx="12"/>
          </p:nvPr>
        </p:nvSpPr>
        <p:spPr/>
        <p:txBody>
          <a:bodyPr/>
          <a:lstStyle/>
          <a:p>
            <a:fld id="{4FAB73BC-B049-4115-A692-8D63A059BFB8}" type="slidenum">
              <a:rPr lang="en-US" smtClean="0"/>
              <a:pPr/>
              <a:t>19</a:t>
            </a:fld>
            <a:endParaRPr lang="en-US" dirty="0"/>
          </a:p>
        </p:txBody>
      </p:sp>
      <p:sp>
        <p:nvSpPr>
          <p:cNvPr id="10" name="Titolo 1">
            <a:extLst>
              <a:ext uri="{FF2B5EF4-FFF2-40B4-BE49-F238E27FC236}">
                <a16:creationId xmlns:a16="http://schemas.microsoft.com/office/drawing/2014/main" id="{C681B91E-0D1C-4193-8CB8-1C6C0E6013F0}"/>
              </a:ext>
            </a:extLst>
          </p:cNvPr>
          <p:cNvSpPr>
            <a:spLocks noGrp="1"/>
          </p:cNvSpPr>
          <p:nvPr>
            <p:ph type="ctrTitle"/>
          </p:nvPr>
        </p:nvSpPr>
        <p:spPr>
          <a:xfrm>
            <a:off x="5057422" y="630694"/>
            <a:ext cx="7151940" cy="3154117"/>
          </a:xfrm>
          <a:ln w="28575">
            <a:noFill/>
          </a:ln>
        </p:spPr>
        <p:txBody>
          <a:bodyPr>
            <a:normAutofit/>
          </a:bodyPr>
          <a:lstStyle/>
          <a:p>
            <a:r>
              <a:rPr lang="it-IT" sz="4400" b="1" dirty="0">
                <a:solidFill>
                  <a:srgbClr val="A32020"/>
                </a:solidFill>
              </a:rPr>
              <a:t>I decreti covid-19 </a:t>
            </a:r>
            <a:br>
              <a:rPr lang="it-IT" sz="4400" b="1" dirty="0">
                <a:solidFill>
                  <a:srgbClr val="A32020"/>
                </a:solidFill>
              </a:rPr>
            </a:br>
            <a:r>
              <a:rPr lang="it-IT" sz="4400" b="1" dirty="0">
                <a:solidFill>
                  <a:srgbClr val="A32020"/>
                </a:solidFill>
              </a:rPr>
              <a:t>e l’ecobonus</a:t>
            </a:r>
            <a:endParaRPr lang="it-IT" dirty="0"/>
          </a:p>
        </p:txBody>
      </p:sp>
      <p:sp>
        <p:nvSpPr>
          <p:cNvPr id="11" name="Titolo 1">
            <a:extLst>
              <a:ext uri="{FF2B5EF4-FFF2-40B4-BE49-F238E27FC236}">
                <a16:creationId xmlns:a16="http://schemas.microsoft.com/office/drawing/2014/main" id="{261690AB-C60F-4043-BD8D-7B94C2F3FC1F}"/>
              </a:ext>
            </a:extLst>
          </p:cNvPr>
          <p:cNvSpPr txBox="1">
            <a:spLocks/>
          </p:cNvSpPr>
          <p:nvPr/>
        </p:nvSpPr>
        <p:spPr>
          <a:xfrm>
            <a:off x="7755467" y="4977451"/>
            <a:ext cx="2977444" cy="330749"/>
          </a:xfrm>
          <a:prstGeom prst="rect">
            <a:avLst/>
          </a:prstGeom>
          <a:ln w="28575">
            <a:noFill/>
          </a:ln>
        </p:spPr>
        <p:txBody>
          <a:bodyPr vert="horz" lIns="68580" tIns="34290" rIns="68580" bIns="3429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it-IT" sz="2000" dirty="0">
                <a:solidFill>
                  <a:prstClr val="black"/>
                </a:solidFill>
              </a:rPr>
              <a:t>A cura di </a:t>
            </a:r>
          </a:p>
          <a:p>
            <a:r>
              <a:rPr lang="it-IT" sz="2000" dirty="0">
                <a:solidFill>
                  <a:prstClr val="black"/>
                </a:solidFill>
              </a:rPr>
              <a:t>Giovanni Fabio Aiello </a:t>
            </a:r>
          </a:p>
        </p:txBody>
      </p:sp>
      <p:pic>
        <p:nvPicPr>
          <p:cNvPr id="3" name="Immagine 2">
            <a:extLst>
              <a:ext uri="{FF2B5EF4-FFF2-40B4-BE49-F238E27FC236}">
                <a16:creationId xmlns:a16="http://schemas.microsoft.com/office/drawing/2014/main" id="{C1A739D8-5AE4-470A-84BC-60528A758E2F}"/>
              </a:ext>
            </a:extLst>
          </p:cNvPr>
          <p:cNvPicPr>
            <a:picLocks noChangeAspect="1"/>
          </p:cNvPicPr>
          <p:nvPr/>
        </p:nvPicPr>
        <p:blipFill>
          <a:blip r:embed="rId2"/>
          <a:stretch>
            <a:fillRect/>
          </a:stretch>
        </p:blipFill>
        <p:spPr>
          <a:xfrm>
            <a:off x="0" y="1"/>
            <a:ext cx="5192888" cy="6857999"/>
          </a:xfrm>
          <a:prstGeom prst="rect">
            <a:avLst/>
          </a:prstGeom>
        </p:spPr>
      </p:pic>
      <p:sp>
        <p:nvSpPr>
          <p:cNvPr id="6" name="Rettangolo 5">
            <a:extLst>
              <a:ext uri="{FF2B5EF4-FFF2-40B4-BE49-F238E27FC236}">
                <a16:creationId xmlns:a16="http://schemas.microsoft.com/office/drawing/2014/main" id="{B7791AF2-6FCE-49C4-AE8C-91A3D6D67321}"/>
              </a:ext>
            </a:extLst>
          </p:cNvPr>
          <p:cNvSpPr/>
          <p:nvPr/>
        </p:nvSpPr>
        <p:spPr>
          <a:xfrm>
            <a:off x="0" y="0"/>
            <a:ext cx="12209362" cy="6857999"/>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4500" dirty="0"/>
              <a:t>Fine</a:t>
            </a:r>
          </a:p>
          <a:p>
            <a:pPr algn="ctr"/>
            <a:r>
              <a:rPr lang="it-IT" sz="2625" dirty="0"/>
              <a:t>Grazie per l’attenzione</a:t>
            </a:r>
          </a:p>
        </p:txBody>
      </p:sp>
    </p:spTree>
    <p:extLst>
      <p:ext uri="{BB962C8B-B14F-4D97-AF65-F5344CB8AC3E}">
        <p14:creationId xmlns:p14="http://schemas.microsoft.com/office/powerpoint/2010/main" val="2991554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500" fill="hold"/>
                                        <p:tgtEl>
                                          <p:spTgt spid="6"/>
                                        </p:tgtEl>
                                        <p:attrNameLst>
                                          <p:attrName>ppt_w</p:attrName>
                                        </p:attrNameLst>
                                      </p:cBhvr>
                                      <p:tavLst>
                                        <p:tav tm="0">
                                          <p:val>
                                            <p:fltVal val="0"/>
                                          </p:val>
                                        </p:tav>
                                        <p:tav tm="100000">
                                          <p:val>
                                            <p:strVal val="#ppt_w"/>
                                          </p:val>
                                        </p:tav>
                                      </p:tavLst>
                                    </p:anim>
                                    <p:anim calcmode="lin" valueType="num">
                                      <p:cBhvr>
                                        <p:cTn id="8" dur="1500" fill="hold"/>
                                        <p:tgtEl>
                                          <p:spTgt spid="6"/>
                                        </p:tgtEl>
                                        <p:attrNameLst>
                                          <p:attrName>ppt_h</p:attrName>
                                        </p:attrNameLst>
                                      </p:cBhvr>
                                      <p:tavLst>
                                        <p:tav tm="0">
                                          <p:val>
                                            <p:fltVal val="0"/>
                                          </p:val>
                                        </p:tav>
                                        <p:tav tm="100000">
                                          <p:val>
                                            <p:strVal val="#ppt_h"/>
                                          </p:val>
                                        </p:tav>
                                      </p:tavLst>
                                    </p:anim>
                                    <p:animEffect transition="in" filter="fade">
                                      <p:cBhvr>
                                        <p:cTn id="9" dur="1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ottotitolo 2">
            <a:extLst>
              <a:ext uri="{FF2B5EF4-FFF2-40B4-BE49-F238E27FC236}">
                <a16:creationId xmlns:a16="http://schemas.microsoft.com/office/drawing/2014/main" id="{826C78D4-A071-4178-853C-A5C0F99CF79E}"/>
              </a:ext>
            </a:extLst>
          </p:cNvPr>
          <p:cNvSpPr>
            <a:spLocks noGrp="1"/>
          </p:cNvSpPr>
          <p:nvPr>
            <p:ph type="subTitle" idx="1"/>
          </p:nvPr>
        </p:nvSpPr>
        <p:spPr>
          <a:xfrm>
            <a:off x="0" y="1521"/>
            <a:ext cx="12192000" cy="413107"/>
          </a:xfrm>
          <a:solidFill>
            <a:srgbClr val="C00000"/>
          </a:solidFill>
        </p:spPr>
        <p:txBody>
          <a:bodyPr>
            <a:normAutofit lnSpcReduction="10000"/>
          </a:bodyPr>
          <a:lstStyle/>
          <a:p>
            <a:r>
              <a:rPr lang="it-IT" dirty="0">
                <a:solidFill>
                  <a:schemeClr val="bg1"/>
                </a:solidFill>
              </a:rPr>
              <a:t>LE AGEVOLAZIONI SUGLI IMMOBILI ANTE D.L. N. 34/2020</a:t>
            </a:r>
          </a:p>
          <a:p>
            <a:endParaRPr lang="it-IT" dirty="0"/>
          </a:p>
        </p:txBody>
      </p:sp>
      <p:sp>
        <p:nvSpPr>
          <p:cNvPr id="12" name="Segnaposto numero diapositiva 11">
            <a:extLst>
              <a:ext uri="{FF2B5EF4-FFF2-40B4-BE49-F238E27FC236}">
                <a16:creationId xmlns:a16="http://schemas.microsoft.com/office/drawing/2014/main" id="{63098A0F-D4E5-41DA-AE87-8CE3F0ED47B8}"/>
              </a:ext>
            </a:extLst>
          </p:cNvPr>
          <p:cNvSpPr>
            <a:spLocks noGrp="1"/>
          </p:cNvSpPr>
          <p:nvPr>
            <p:ph type="sldNum" sz="quarter" idx="12"/>
          </p:nvPr>
        </p:nvSpPr>
        <p:spPr/>
        <p:txBody>
          <a:bodyPr/>
          <a:lstStyle/>
          <a:p>
            <a:fld id="{95938A6E-B72F-40B1-BF3E-439B9DB517A1}" type="slidenum">
              <a:rPr lang="it-IT" smtClean="0"/>
              <a:t>2</a:t>
            </a:fld>
            <a:endParaRPr lang="it-IT" dirty="0"/>
          </a:p>
        </p:txBody>
      </p:sp>
      <p:sp>
        <p:nvSpPr>
          <p:cNvPr id="13" name="Rettangolo 12">
            <a:extLst>
              <a:ext uri="{FF2B5EF4-FFF2-40B4-BE49-F238E27FC236}">
                <a16:creationId xmlns:a16="http://schemas.microsoft.com/office/drawing/2014/main" id="{5D1B6F2C-359F-44A6-8315-F137E6C133A2}"/>
              </a:ext>
            </a:extLst>
          </p:cNvPr>
          <p:cNvSpPr/>
          <p:nvPr/>
        </p:nvSpPr>
        <p:spPr>
          <a:xfrm>
            <a:off x="209725" y="500368"/>
            <a:ext cx="11526473" cy="6401753"/>
          </a:xfrm>
          <a:prstGeom prst="rect">
            <a:avLst/>
          </a:prstGeom>
        </p:spPr>
        <p:txBody>
          <a:bodyPr wrap="square">
            <a:spAutoFit/>
          </a:bodyPr>
          <a:lstStyle/>
          <a:p>
            <a:pPr marL="457200" indent="-457200" algn="just">
              <a:buFontTx/>
              <a:buChar char="-"/>
            </a:pPr>
            <a:r>
              <a:rPr lang="it-IT" dirty="0"/>
              <a:t>Ristrutturazioni edilizie ordinarie e straordinarie </a:t>
            </a:r>
            <a:r>
              <a:rPr lang="it-IT" sz="1400" dirty="0"/>
              <a:t>(art. 16 </a:t>
            </a:r>
            <a:r>
              <a:rPr lang="it-IT" sz="1400" i="1" dirty="0"/>
              <a:t>bis</a:t>
            </a:r>
            <a:r>
              <a:rPr lang="it-IT" sz="1400" dirty="0"/>
              <a:t>, lett. a) e b), TUIR);</a:t>
            </a:r>
          </a:p>
          <a:p>
            <a:pPr marL="457200" indent="-457200" algn="just">
              <a:buFontTx/>
              <a:buChar char="-"/>
            </a:pPr>
            <a:endParaRPr lang="it-IT" dirty="0"/>
          </a:p>
          <a:p>
            <a:pPr marL="457200" indent="-457200" algn="just">
              <a:buFontTx/>
              <a:buChar char="-"/>
            </a:pPr>
            <a:r>
              <a:rPr lang="it-IT" dirty="0"/>
              <a:t>Interventi relativi alla realizzazione di autorimesse o posti auto pertinenziali, anche a proprietà comune </a:t>
            </a:r>
            <a:r>
              <a:rPr lang="it-IT" sz="1400" dirty="0"/>
              <a:t>(art. 16 </a:t>
            </a:r>
            <a:r>
              <a:rPr lang="it-IT" sz="1400" i="1" dirty="0"/>
              <a:t>bis</a:t>
            </a:r>
            <a:r>
              <a:rPr lang="it-IT" sz="1400" dirty="0"/>
              <a:t>, lett. d), TUIR);</a:t>
            </a:r>
          </a:p>
          <a:p>
            <a:pPr marL="457200" indent="-457200" algn="just">
              <a:buFontTx/>
              <a:buChar char="-"/>
            </a:pPr>
            <a:endParaRPr lang="it-IT" dirty="0"/>
          </a:p>
          <a:p>
            <a:pPr marL="457200" indent="-457200" algn="just">
              <a:buFontTx/>
              <a:buChar char="-"/>
            </a:pPr>
            <a:r>
              <a:rPr lang="it-IT" dirty="0"/>
              <a:t>Interventi quali quelli relativi alla bonifica dall’amianto </a:t>
            </a:r>
            <a:r>
              <a:rPr lang="it-IT" sz="1400" dirty="0"/>
              <a:t>(art. 16 </a:t>
            </a:r>
            <a:r>
              <a:rPr lang="it-IT" sz="1400" i="1" dirty="0"/>
              <a:t>bis</a:t>
            </a:r>
            <a:r>
              <a:rPr lang="it-IT" sz="1400" dirty="0"/>
              <a:t>, lett. l), TUIR) </a:t>
            </a:r>
            <a:r>
              <a:rPr lang="it-IT" dirty="0"/>
              <a:t>o quelli finalizzati alla prevenzione di atti illeciti da parte di terzi </a:t>
            </a:r>
            <a:r>
              <a:rPr lang="it-IT" sz="1400" dirty="0"/>
              <a:t>(</a:t>
            </a:r>
            <a:r>
              <a:rPr lang="it-IT" sz="1400" dirty="0">
                <a:solidFill>
                  <a:prstClr val="black"/>
                </a:solidFill>
              </a:rPr>
              <a:t>art. 16 </a:t>
            </a:r>
            <a:r>
              <a:rPr lang="it-IT" sz="1400" i="1" dirty="0">
                <a:solidFill>
                  <a:prstClr val="black"/>
                </a:solidFill>
              </a:rPr>
              <a:t>bis</a:t>
            </a:r>
            <a:r>
              <a:rPr lang="it-IT" sz="1400" dirty="0">
                <a:solidFill>
                  <a:prstClr val="black"/>
                </a:solidFill>
              </a:rPr>
              <a:t>, lett. f), TUIR) </a:t>
            </a:r>
            <a:r>
              <a:rPr lang="it-IT" dirty="0"/>
              <a:t>o all’eliminazione delle barriere architettoniche </a:t>
            </a:r>
            <a:r>
              <a:rPr lang="it-IT" sz="1400" dirty="0">
                <a:solidFill>
                  <a:prstClr val="black"/>
                </a:solidFill>
              </a:rPr>
              <a:t>(art. 16 </a:t>
            </a:r>
            <a:r>
              <a:rPr lang="it-IT" sz="1400" i="1" dirty="0">
                <a:solidFill>
                  <a:prstClr val="black"/>
                </a:solidFill>
              </a:rPr>
              <a:t>bis</a:t>
            </a:r>
            <a:r>
              <a:rPr lang="it-IT" sz="1400" dirty="0">
                <a:solidFill>
                  <a:prstClr val="black"/>
                </a:solidFill>
              </a:rPr>
              <a:t>, lett. e), TUIR) </a:t>
            </a:r>
            <a:r>
              <a:rPr lang="it-IT" dirty="0"/>
              <a:t>oppure interventi di esecuzione di opere volte ad evitare gli infortuni domestici </a:t>
            </a:r>
            <a:r>
              <a:rPr lang="it-IT" sz="1400" dirty="0">
                <a:solidFill>
                  <a:prstClr val="black"/>
                </a:solidFill>
              </a:rPr>
              <a:t>(art. 16 </a:t>
            </a:r>
            <a:r>
              <a:rPr lang="it-IT" sz="1400" i="1" dirty="0">
                <a:solidFill>
                  <a:prstClr val="black"/>
                </a:solidFill>
              </a:rPr>
              <a:t>bis</a:t>
            </a:r>
            <a:r>
              <a:rPr lang="it-IT" sz="1400" dirty="0">
                <a:solidFill>
                  <a:prstClr val="black"/>
                </a:solidFill>
              </a:rPr>
              <a:t>, lett. l), TUIR) </a:t>
            </a:r>
            <a:r>
              <a:rPr lang="it-IT" dirty="0"/>
              <a:t>;</a:t>
            </a:r>
          </a:p>
          <a:p>
            <a:pPr algn="just"/>
            <a:endParaRPr lang="it-IT" dirty="0"/>
          </a:p>
          <a:p>
            <a:pPr marL="457200" indent="-457200" algn="just">
              <a:buFontTx/>
              <a:buChar char="-"/>
            </a:pPr>
            <a:r>
              <a:rPr lang="it-IT" dirty="0"/>
              <a:t>Spese sostenute per l’acquisto o l’assegnazione di immobili facenti parte di edifici ristrutturati </a:t>
            </a:r>
            <a:r>
              <a:rPr lang="it-IT" sz="1400" dirty="0">
                <a:solidFill>
                  <a:prstClr val="black"/>
                </a:solidFill>
              </a:rPr>
              <a:t>(art. 16 </a:t>
            </a:r>
            <a:r>
              <a:rPr lang="it-IT" sz="1400" i="1" dirty="0">
                <a:solidFill>
                  <a:prstClr val="black"/>
                </a:solidFill>
              </a:rPr>
              <a:t>bis</a:t>
            </a:r>
            <a:r>
              <a:rPr lang="it-IT" sz="1400" dirty="0">
                <a:solidFill>
                  <a:prstClr val="black"/>
                </a:solidFill>
              </a:rPr>
              <a:t>, lett. c), TUIR)</a:t>
            </a:r>
            <a:r>
              <a:rPr lang="it-IT" dirty="0"/>
              <a:t>;</a:t>
            </a:r>
          </a:p>
          <a:p>
            <a:pPr marL="457200" indent="-457200" algn="just">
              <a:buFontTx/>
              <a:buChar char="-"/>
            </a:pPr>
            <a:endParaRPr lang="it-IT" dirty="0"/>
          </a:p>
          <a:p>
            <a:pPr marL="457200" indent="-457200" algn="just">
              <a:buFontTx/>
              <a:buChar char="-"/>
            </a:pPr>
            <a:r>
              <a:rPr lang="it-IT" dirty="0"/>
              <a:t>Recupero o restauro delle facciate degli edifici esistenti </a:t>
            </a:r>
            <a:r>
              <a:rPr lang="it-IT" sz="1400" dirty="0"/>
              <a:t>(art. 1, comma 219, L. 160/19)</a:t>
            </a:r>
            <a:r>
              <a:rPr lang="it-IT" dirty="0"/>
              <a:t>;</a:t>
            </a:r>
          </a:p>
          <a:p>
            <a:pPr algn="just"/>
            <a:endParaRPr lang="it-IT" dirty="0"/>
          </a:p>
          <a:p>
            <a:pPr marL="457200" indent="-457200" algn="just">
              <a:buFontTx/>
              <a:buChar char="-"/>
            </a:pPr>
            <a:r>
              <a:rPr lang="it-IT" dirty="0"/>
              <a:t>Spese per interventi di «</a:t>
            </a:r>
            <a:r>
              <a:rPr lang="it-IT" i="1" dirty="0"/>
              <a:t>sistemazione a verde</a:t>
            </a:r>
            <a:r>
              <a:rPr lang="it-IT" dirty="0"/>
              <a:t>» delle aree private scoperte </a:t>
            </a:r>
            <a:r>
              <a:rPr lang="it-IT" sz="1400" dirty="0"/>
              <a:t>(Legge n. 205/17)</a:t>
            </a:r>
            <a:r>
              <a:rPr lang="it-IT" dirty="0"/>
              <a:t>;</a:t>
            </a:r>
          </a:p>
          <a:p>
            <a:pPr marL="457200" indent="-457200" algn="just">
              <a:buFontTx/>
              <a:buChar char="-"/>
            </a:pPr>
            <a:endParaRPr lang="it-IT" dirty="0"/>
          </a:p>
          <a:p>
            <a:pPr marL="457200" indent="-457200" algn="just">
              <a:buFontTx/>
              <a:buChar char="-"/>
            </a:pPr>
            <a:r>
              <a:rPr lang="it-IT" dirty="0"/>
              <a:t>Riqualificazione energetica </a:t>
            </a:r>
            <a:r>
              <a:rPr lang="it-IT" sz="1600" dirty="0"/>
              <a:t>(c.d. </a:t>
            </a:r>
            <a:r>
              <a:rPr lang="it-IT" sz="1600" b="1" i="1" dirty="0">
                <a:solidFill>
                  <a:srgbClr val="C00000"/>
                </a:solidFill>
              </a:rPr>
              <a:t>Ecobonus</a:t>
            </a:r>
            <a:r>
              <a:rPr lang="it-IT" sz="1600" dirty="0"/>
              <a:t> – commi 344-349, art. 1 della legge  296/2006 e art. 14 del DL 63/2013);</a:t>
            </a:r>
          </a:p>
          <a:p>
            <a:pPr algn="just"/>
            <a:endParaRPr lang="it-IT" dirty="0"/>
          </a:p>
          <a:p>
            <a:pPr marL="457200" indent="-457200" algn="just">
              <a:buFontTx/>
              <a:buChar char="-"/>
            </a:pPr>
            <a:r>
              <a:rPr lang="it-IT" dirty="0"/>
              <a:t>Interventi finalizzati alla cablatura degli edifici, al contenimento dell’inquinamento acustico, all’adozione di misure di sicurezza statica e antisismica di edifici </a:t>
            </a:r>
            <a:r>
              <a:rPr lang="it-IT" sz="1600" dirty="0"/>
              <a:t>(c.d. </a:t>
            </a:r>
            <a:r>
              <a:rPr lang="it-IT" sz="1600" b="1" i="1" dirty="0" err="1">
                <a:solidFill>
                  <a:srgbClr val="C00000"/>
                </a:solidFill>
              </a:rPr>
              <a:t>Sismabonus</a:t>
            </a:r>
            <a:r>
              <a:rPr lang="it-IT" sz="1600" dirty="0"/>
              <a:t> - art. 16 del DL 63/2013);</a:t>
            </a:r>
          </a:p>
          <a:p>
            <a:pPr algn="just"/>
            <a:endParaRPr lang="it-IT" dirty="0"/>
          </a:p>
          <a:p>
            <a:pPr marL="457200" indent="-457200" algn="just">
              <a:buFontTx/>
              <a:buChar char="-"/>
            </a:pPr>
            <a:r>
              <a:rPr lang="it-IT" dirty="0"/>
              <a:t>Interventi per il conseguimento di </a:t>
            </a:r>
            <a:r>
              <a:rPr lang="it-IT" b="1" dirty="0">
                <a:solidFill>
                  <a:srgbClr val="C00000"/>
                </a:solidFill>
              </a:rPr>
              <a:t>risparmi energetici</a:t>
            </a:r>
            <a:r>
              <a:rPr lang="it-IT" dirty="0"/>
              <a:t>, compresa l’installazione di impianti basati sull’impiego delle forze di rinnovabili di energia, tra le quali gli rientrano impianti fotovoltaici per la produzione di energia elettrica </a:t>
            </a:r>
            <a:r>
              <a:rPr lang="it-IT" sz="1400" dirty="0">
                <a:solidFill>
                  <a:prstClr val="black"/>
                </a:solidFill>
              </a:rPr>
              <a:t>(art. 16 </a:t>
            </a:r>
            <a:r>
              <a:rPr lang="it-IT" sz="1400" i="1" dirty="0">
                <a:solidFill>
                  <a:prstClr val="black"/>
                </a:solidFill>
              </a:rPr>
              <a:t>bis</a:t>
            </a:r>
            <a:r>
              <a:rPr lang="it-IT" sz="1400" dirty="0">
                <a:solidFill>
                  <a:prstClr val="black"/>
                </a:solidFill>
              </a:rPr>
              <a:t>, lett. d), TUIR)</a:t>
            </a:r>
            <a:r>
              <a:rPr lang="it-IT" dirty="0"/>
              <a:t>;</a:t>
            </a:r>
          </a:p>
        </p:txBody>
      </p:sp>
    </p:spTree>
    <p:extLst>
      <p:ext uri="{BB962C8B-B14F-4D97-AF65-F5344CB8AC3E}">
        <p14:creationId xmlns:p14="http://schemas.microsoft.com/office/powerpoint/2010/main" val="4144509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3">
                                            <p:txEl>
                                              <p:pRg st="2" end="2"/>
                                            </p:txEl>
                                          </p:spTgt>
                                        </p:tgtEl>
                                        <p:attrNameLst>
                                          <p:attrName>style.visibility</p:attrName>
                                        </p:attrNameLst>
                                      </p:cBhvr>
                                      <p:to>
                                        <p:strVal val="visible"/>
                                      </p:to>
                                    </p:set>
                                    <p:animEffect transition="in" filter="randombar(horizontal)">
                                      <p:cBhvr>
                                        <p:cTn id="7" dur="500"/>
                                        <p:tgtEl>
                                          <p:spTgt spid="1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13">
                                            <p:txEl>
                                              <p:pRg st="4" end="4"/>
                                            </p:txEl>
                                          </p:spTgt>
                                        </p:tgtEl>
                                        <p:attrNameLst>
                                          <p:attrName>style.visibility</p:attrName>
                                        </p:attrNameLst>
                                      </p:cBhvr>
                                      <p:to>
                                        <p:strVal val="visible"/>
                                      </p:to>
                                    </p:set>
                                    <p:animEffect transition="in" filter="randombar(horizontal)">
                                      <p:cBhvr>
                                        <p:cTn id="12" dur="500"/>
                                        <p:tgtEl>
                                          <p:spTgt spid="1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13">
                                            <p:txEl>
                                              <p:pRg st="6" end="6"/>
                                            </p:txEl>
                                          </p:spTgt>
                                        </p:tgtEl>
                                        <p:attrNameLst>
                                          <p:attrName>style.visibility</p:attrName>
                                        </p:attrNameLst>
                                      </p:cBhvr>
                                      <p:to>
                                        <p:strVal val="visible"/>
                                      </p:to>
                                    </p:set>
                                    <p:animEffect transition="in" filter="randombar(horizontal)">
                                      <p:cBhvr>
                                        <p:cTn id="17" dur="500"/>
                                        <p:tgtEl>
                                          <p:spTgt spid="1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13">
                                            <p:txEl>
                                              <p:pRg st="8" end="8"/>
                                            </p:txEl>
                                          </p:spTgt>
                                        </p:tgtEl>
                                        <p:attrNameLst>
                                          <p:attrName>style.visibility</p:attrName>
                                        </p:attrNameLst>
                                      </p:cBhvr>
                                      <p:to>
                                        <p:strVal val="visible"/>
                                      </p:to>
                                    </p:set>
                                    <p:animEffect transition="in" filter="randombar(horizontal)">
                                      <p:cBhvr>
                                        <p:cTn id="22" dur="500"/>
                                        <p:tgtEl>
                                          <p:spTgt spid="13">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13">
                                            <p:txEl>
                                              <p:pRg st="10" end="10"/>
                                            </p:txEl>
                                          </p:spTgt>
                                        </p:tgtEl>
                                        <p:attrNameLst>
                                          <p:attrName>style.visibility</p:attrName>
                                        </p:attrNameLst>
                                      </p:cBhvr>
                                      <p:to>
                                        <p:strVal val="visible"/>
                                      </p:to>
                                    </p:set>
                                    <p:animEffect transition="in" filter="randombar(horizontal)">
                                      <p:cBhvr>
                                        <p:cTn id="27" dur="500"/>
                                        <p:tgtEl>
                                          <p:spTgt spid="13">
                                            <p:txEl>
                                              <p:pRg st="10" end="1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13">
                                            <p:txEl>
                                              <p:pRg st="12" end="12"/>
                                            </p:txEl>
                                          </p:spTgt>
                                        </p:tgtEl>
                                        <p:attrNameLst>
                                          <p:attrName>style.visibility</p:attrName>
                                        </p:attrNameLst>
                                      </p:cBhvr>
                                      <p:to>
                                        <p:strVal val="visible"/>
                                      </p:to>
                                    </p:set>
                                    <p:animEffect transition="in" filter="randombar(horizontal)">
                                      <p:cBhvr>
                                        <p:cTn id="32" dur="500"/>
                                        <p:tgtEl>
                                          <p:spTgt spid="13">
                                            <p:txEl>
                                              <p:pRg st="12" end="1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nodeType="clickEffect">
                                  <p:stCondLst>
                                    <p:cond delay="0"/>
                                  </p:stCondLst>
                                  <p:childTnLst>
                                    <p:set>
                                      <p:cBhvr>
                                        <p:cTn id="36" dur="1" fill="hold">
                                          <p:stCondLst>
                                            <p:cond delay="0"/>
                                          </p:stCondLst>
                                        </p:cTn>
                                        <p:tgtEl>
                                          <p:spTgt spid="13">
                                            <p:txEl>
                                              <p:pRg st="14" end="14"/>
                                            </p:txEl>
                                          </p:spTgt>
                                        </p:tgtEl>
                                        <p:attrNameLst>
                                          <p:attrName>style.visibility</p:attrName>
                                        </p:attrNameLst>
                                      </p:cBhvr>
                                      <p:to>
                                        <p:strVal val="visible"/>
                                      </p:to>
                                    </p:set>
                                    <p:animEffect transition="in" filter="randombar(horizontal)">
                                      <p:cBhvr>
                                        <p:cTn id="37" dur="500"/>
                                        <p:tgtEl>
                                          <p:spTgt spid="13">
                                            <p:txEl>
                                              <p:pRg st="14" end="1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nodeType="clickEffect">
                                  <p:stCondLst>
                                    <p:cond delay="0"/>
                                  </p:stCondLst>
                                  <p:childTnLst>
                                    <p:set>
                                      <p:cBhvr>
                                        <p:cTn id="41" dur="1" fill="hold">
                                          <p:stCondLst>
                                            <p:cond delay="0"/>
                                          </p:stCondLst>
                                        </p:cTn>
                                        <p:tgtEl>
                                          <p:spTgt spid="13">
                                            <p:txEl>
                                              <p:pRg st="16" end="16"/>
                                            </p:txEl>
                                          </p:spTgt>
                                        </p:tgtEl>
                                        <p:attrNameLst>
                                          <p:attrName>style.visibility</p:attrName>
                                        </p:attrNameLst>
                                      </p:cBhvr>
                                      <p:to>
                                        <p:strVal val="visible"/>
                                      </p:to>
                                    </p:set>
                                    <p:animEffect transition="in" filter="randombar(horizontal)">
                                      <p:cBhvr>
                                        <p:cTn id="42" dur="500"/>
                                        <p:tgtEl>
                                          <p:spTgt spid="13">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C7533211-B6A4-4292-A890-1ACC9C79BD90}"/>
              </a:ext>
            </a:extLst>
          </p:cNvPr>
          <p:cNvSpPr/>
          <p:nvPr/>
        </p:nvSpPr>
        <p:spPr>
          <a:xfrm>
            <a:off x="24040" y="3243740"/>
            <a:ext cx="12167959" cy="738664"/>
          </a:xfrm>
          <a:prstGeom prst="rect">
            <a:avLst/>
          </a:prstGeom>
        </p:spPr>
        <p:txBody>
          <a:bodyPr wrap="square">
            <a:spAutoFit/>
          </a:bodyPr>
          <a:lstStyle/>
          <a:p>
            <a:r>
              <a:rPr lang="it-IT" sz="2400" dirty="0">
                <a:solidFill>
                  <a:srgbClr val="C00000"/>
                </a:solidFill>
              </a:rPr>
              <a:t>a) </a:t>
            </a:r>
            <a:r>
              <a:rPr lang="it-IT" dirty="0"/>
              <a:t>Opere</a:t>
            </a:r>
            <a:r>
              <a:rPr lang="it-IT" b="1" dirty="0"/>
              <a:t> </a:t>
            </a:r>
            <a:r>
              <a:rPr lang="it-IT" b="1" dirty="0">
                <a:solidFill>
                  <a:srgbClr val="002060"/>
                </a:solidFill>
              </a:rPr>
              <a:t>di isolamento termico </a:t>
            </a:r>
            <a:r>
              <a:rPr lang="it-IT" dirty="0"/>
              <a:t>delle superfici opache verticali e orizzontali che interessano l’involucro dell’edificio </a:t>
            </a:r>
            <a:r>
              <a:rPr lang="it-IT" sz="1400" dirty="0"/>
              <a:t>(es.: Cappotto Termico) </a:t>
            </a:r>
            <a:r>
              <a:rPr lang="it-IT" dirty="0"/>
              <a:t>con </a:t>
            </a:r>
            <a:r>
              <a:rPr lang="it-IT" b="1" dirty="0">
                <a:solidFill>
                  <a:srgbClr val="002060"/>
                </a:solidFill>
              </a:rPr>
              <a:t>un’incidenza superiore al 25% </a:t>
            </a:r>
            <a:r>
              <a:rPr lang="it-IT" dirty="0"/>
              <a:t>della superficie disperdente lorda dell’edificio medesimo. </a:t>
            </a:r>
          </a:p>
        </p:txBody>
      </p:sp>
      <p:sp>
        <p:nvSpPr>
          <p:cNvPr id="5" name="Sottotitolo 2">
            <a:extLst>
              <a:ext uri="{FF2B5EF4-FFF2-40B4-BE49-F238E27FC236}">
                <a16:creationId xmlns:a16="http://schemas.microsoft.com/office/drawing/2014/main" id="{826C78D4-A071-4178-853C-A5C0F99CF79E}"/>
              </a:ext>
            </a:extLst>
          </p:cNvPr>
          <p:cNvSpPr>
            <a:spLocks noGrp="1"/>
          </p:cNvSpPr>
          <p:nvPr>
            <p:ph type="subTitle" idx="1"/>
          </p:nvPr>
        </p:nvSpPr>
        <p:spPr>
          <a:xfrm>
            <a:off x="0" y="160093"/>
            <a:ext cx="12192000" cy="413107"/>
          </a:xfrm>
          <a:solidFill>
            <a:srgbClr val="C00000"/>
          </a:solidFill>
        </p:spPr>
        <p:txBody>
          <a:bodyPr>
            <a:normAutofit lnSpcReduction="10000"/>
          </a:bodyPr>
          <a:lstStyle/>
          <a:p>
            <a:r>
              <a:rPr lang="it-IT" dirty="0">
                <a:solidFill>
                  <a:schemeClr val="bg1"/>
                </a:solidFill>
              </a:rPr>
              <a:t>D.L. RILANCIO (19 MAGGIO 2020, N. 34)</a:t>
            </a:r>
          </a:p>
          <a:p>
            <a:endParaRPr lang="it-IT" dirty="0"/>
          </a:p>
        </p:txBody>
      </p:sp>
      <p:sp>
        <p:nvSpPr>
          <p:cNvPr id="6" name="Sottotitolo 2">
            <a:extLst>
              <a:ext uri="{FF2B5EF4-FFF2-40B4-BE49-F238E27FC236}">
                <a16:creationId xmlns:a16="http://schemas.microsoft.com/office/drawing/2014/main" id="{E33E1F8D-E8C9-47BF-A97B-DF7A90919AEB}"/>
              </a:ext>
            </a:extLst>
          </p:cNvPr>
          <p:cNvSpPr txBox="1">
            <a:spLocks/>
          </p:cNvSpPr>
          <p:nvPr/>
        </p:nvSpPr>
        <p:spPr>
          <a:xfrm>
            <a:off x="12019" y="673316"/>
            <a:ext cx="12192000" cy="627850"/>
          </a:xfrm>
          <a:prstGeom prst="rect">
            <a:avLst/>
          </a:prstGeom>
          <a:ln>
            <a:solidFill>
              <a:srgbClr val="002060"/>
            </a:solidFill>
          </a:ln>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fontScale="4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it-IT" sz="4200" b="1" dirty="0"/>
              <a:t>Art. 119 – </a:t>
            </a:r>
            <a:r>
              <a:rPr lang="it-IT" sz="4200" b="1" dirty="0">
                <a:solidFill>
                  <a:srgbClr val="002060"/>
                </a:solidFill>
              </a:rPr>
              <a:t>IL SUPERECOBONUS </a:t>
            </a:r>
          </a:p>
          <a:p>
            <a:r>
              <a:rPr lang="it-IT" sz="4200" b="1" dirty="0"/>
              <a:t>INCENTIVI PER L’EFFICIENTAMENTO ENERGETICO, SISMA BONUS, FOTOVOLTAICO E COLONNINE DI RICARICA DI VEICOLI ELETTRICI</a:t>
            </a:r>
          </a:p>
          <a:p>
            <a:endParaRPr lang="it-IT" dirty="0"/>
          </a:p>
        </p:txBody>
      </p:sp>
      <p:sp>
        <p:nvSpPr>
          <p:cNvPr id="7" name="Sottotitolo 2">
            <a:extLst>
              <a:ext uri="{FF2B5EF4-FFF2-40B4-BE49-F238E27FC236}">
                <a16:creationId xmlns:a16="http://schemas.microsoft.com/office/drawing/2014/main" id="{725267D6-C8E1-4742-9146-3678EF478466}"/>
              </a:ext>
            </a:extLst>
          </p:cNvPr>
          <p:cNvSpPr txBox="1">
            <a:spLocks/>
          </p:cNvSpPr>
          <p:nvPr/>
        </p:nvSpPr>
        <p:spPr>
          <a:xfrm>
            <a:off x="24041" y="1867674"/>
            <a:ext cx="12192000" cy="413107"/>
          </a:xfrm>
          <a:prstGeom prst="rect">
            <a:avLst/>
          </a:prstGeom>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it-IT" dirty="0"/>
              <a:t>Detrazione del </a:t>
            </a:r>
            <a:r>
              <a:rPr lang="it-IT" b="1" dirty="0">
                <a:solidFill>
                  <a:srgbClr val="002060"/>
                </a:solidFill>
              </a:rPr>
              <a:t>110%</a:t>
            </a:r>
            <a:r>
              <a:rPr lang="it-IT" dirty="0"/>
              <a:t> delle spese sostenute </a:t>
            </a:r>
            <a:r>
              <a:rPr lang="it-IT" b="1" dirty="0">
                <a:solidFill>
                  <a:srgbClr val="002060"/>
                </a:solidFill>
              </a:rPr>
              <a:t>dall’1 luglio 2020 al 31 dicembre 2021 </a:t>
            </a:r>
            <a:r>
              <a:rPr lang="it-IT" dirty="0"/>
              <a:t>in </a:t>
            </a:r>
            <a:r>
              <a:rPr lang="it-IT" b="1" dirty="0">
                <a:solidFill>
                  <a:srgbClr val="002060"/>
                </a:solidFill>
              </a:rPr>
              <a:t>5 rate annuali</a:t>
            </a:r>
          </a:p>
        </p:txBody>
      </p:sp>
      <p:sp>
        <p:nvSpPr>
          <p:cNvPr id="2" name="Rettangolo 1">
            <a:extLst>
              <a:ext uri="{FF2B5EF4-FFF2-40B4-BE49-F238E27FC236}">
                <a16:creationId xmlns:a16="http://schemas.microsoft.com/office/drawing/2014/main" id="{DBEBBE93-8E35-4762-A502-F0E9531BAEF9}"/>
              </a:ext>
            </a:extLst>
          </p:cNvPr>
          <p:cNvSpPr/>
          <p:nvPr/>
        </p:nvSpPr>
        <p:spPr>
          <a:xfrm>
            <a:off x="197762" y="5509306"/>
            <a:ext cx="11796476" cy="738664"/>
          </a:xfrm>
          <a:prstGeom prst="rect">
            <a:avLst/>
          </a:prstGeom>
        </p:spPr>
        <p:txBody>
          <a:bodyPr wrap="square">
            <a:spAutoFit/>
          </a:bodyPr>
          <a:lstStyle/>
          <a:p>
            <a:pPr algn="just"/>
            <a:r>
              <a:rPr lang="it-IT" sz="1400" b="1" dirty="0">
                <a:solidFill>
                  <a:srgbClr val="002060"/>
                </a:solidFill>
              </a:rPr>
              <a:t>Attenzione: </a:t>
            </a:r>
            <a:r>
              <a:rPr lang="it-IT" sz="1400" dirty="0"/>
              <a:t>l’articolo 2 del Decreto Legislativo n. 192/05, recante attuazione della direttiva 2002/91/CE relativa al “</a:t>
            </a:r>
            <a:r>
              <a:rPr lang="it-IT" sz="1400" i="1" dirty="0"/>
              <a:t>rendimento energetico nell'edilizia</a:t>
            </a:r>
            <a:r>
              <a:rPr lang="it-IT" sz="1400" dirty="0"/>
              <a:t>”, fornisce una definizione di “</a:t>
            </a:r>
            <a:r>
              <a:rPr lang="it-IT" sz="1400" i="1" dirty="0"/>
              <a:t>edificio</a:t>
            </a:r>
            <a:r>
              <a:rPr lang="it-IT" sz="1400" dirty="0"/>
              <a:t>” tale per cui il </a:t>
            </a:r>
            <a:r>
              <a:rPr lang="it-IT" sz="1400" b="1" i="1" dirty="0" err="1">
                <a:solidFill>
                  <a:srgbClr val="002060"/>
                </a:solidFill>
              </a:rPr>
              <a:t>Superecobonus</a:t>
            </a:r>
            <a:r>
              <a:rPr lang="it-IT" sz="1400" b="1" dirty="0">
                <a:solidFill>
                  <a:srgbClr val="002060"/>
                </a:solidFill>
              </a:rPr>
              <a:t> </a:t>
            </a:r>
            <a:r>
              <a:rPr lang="it-IT" sz="1400" dirty="0"/>
              <a:t>si dovrebbe poter applicare sia ad un fabbricato composto da più unità immobiliari, sia a singoli appartamenti inseriti all’interno di condomini (in tal caso si interverrebbe coibentando internamente le superfici).</a:t>
            </a:r>
          </a:p>
        </p:txBody>
      </p:sp>
      <p:sp>
        <p:nvSpPr>
          <p:cNvPr id="3" name="Freccia in giù 2">
            <a:extLst>
              <a:ext uri="{FF2B5EF4-FFF2-40B4-BE49-F238E27FC236}">
                <a16:creationId xmlns:a16="http://schemas.microsoft.com/office/drawing/2014/main" id="{CD1238F2-35CB-4A8A-BA16-3C080D626BCB}"/>
              </a:ext>
            </a:extLst>
          </p:cNvPr>
          <p:cNvSpPr/>
          <p:nvPr/>
        </p:nvSpPr>
        <p:spPr>
          <a:xfrm>
            <a:off x="5562445" y="1363553"/>
            <a:ext cx="1115192" cy="413107"/>
          </a:xfrm>
          <a:prstGeom prst="down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Freccia in giù 7">
            <a:extLst>
              <a:ext uri="{FF2B5EF4-FFF2-40B4-BE49-F238E27FC236}">
                <a16:creationId xmlns:a16="http://schemas.microsoft.com/office/drawing/2014/main" id="{5C4DAD94-E9F7-47A2-A739-5EA6B54F976D}"/>
              </a:ext>
            </a:extLst>
          </p:cNvPr>
          <p:cNvSpPr/>
          <p:nvPr/>
        </p:nvSpPr>
        <p:spPr>
          <a:xfrm>
            <a:off x="5584815" y="2292752"/>
            <a:ext cx="1115192" cy="413107"/>
          </a:xfrm>
          <a:prstGeom prst="down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Sottotitolo 2">
            <a:extLst>
              <a:ext uri="{FF2B5EF4-FFF2-40B4-BE49-F238E27FC236}">
                <a16:creationId xmlns:a16="http://schemas.microsoft.com/office/drawing/2014/main" id="{631A279F-436C-4BF7-B483-B65B0DD441EF}"/>
              </a:ext>
            </a:extLst>
          </p:cNvPr>
          <p:cNvSpPr txBox="1">
            <a:spLocks/>
          </p:cNvSpPr>
          <p:nvPr/>
        </p:nvSpPr>
        <p:spPr>
          <a:xfrm>
            <a:off x="24041" y="2768246"/>
            <a:ext cx="12192000" cy="413107"/>
          </a:xfrm>
          <a:prstGeom prst="rect">
            <a:avLst/>
          </a:prstGeom>
        </p:spPr>
        <p:txBody>
          <a:bodyPr vert="horz" lIns="91440" tIns="45720" rIns="91440" bIns="45720" rtlCol="0">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it-IT" dirty="0">
                <a:solidFill>
                  <a:srgbClr val="C00000"/>
                </a:solidFill>
              </a:rPr>
              <a:t>Spese suddivise in 3 </a:t>
            </a:r>
            <a:r>
              <a:rPr lang="it-IT" dirty="0" err="1">
                <a:solidFill>
                  <a:srgbClr val="C00000"/>
                </a:solidFill>
              </a:rPr>
              <a:t>macrovoci</a:t>
            </a:r>
            <a:r>
              <a:rPr lang="it-IT" dirty="0">
                <a:solidFill>
                  <a:srgbClr val="C00000"/>
                </a:solidFill>
              </a:rPr>
              <a:t> </a:t>
            </a:r>
            <a:r>
              <a:rPr lang="it-IT" sz="3000" dirty="0">
                <a:solidFill>
                  <a:srgbClr val="C00000"/>
                </a:solidFill>
              </a:rPr>
              <a:t>– a)</a:t>
            </a:r>
            <a:r>
              <a:rPr lang="it-IT" dirty="0">
                <a:solidFill>
                  <a:srgbClr val="C00000"/>
                </a:solidFill>
              </a:rPr>
              <a:t>, b) </a:t>
            </a:r>
            <a:r>
              <a:rPr lang="it-IT" sz="1800" dirty="0">
                <a:solidFill>
                  <a:srgbClr val="C00000"/>
                </a:solidFill>
              </a:rPr>
              <a:t>e</a:t>
            </a:r>
            <a:r>
              <a:rPr lang="it-IT" dirty="0">
                <a:solidFill>
                  <a:srgbClr val="C00000"/>
                </a:solidFill>
              </a:rPr>
              <a:t> c)</a:t>
            </a:r>
          </a:p>
          <a:p>
            <a:endParaRPr lang="it-IT" b="1" dirty="0"/>
          </a:p>
        </p:txBody>
      </p:sp>
      <p:sp>
        <p:nvSpPr>
          <p:cNvPr id="10" name="Rettangolo 9">
            <a:extLst>
              <a:ext uri="{FF2B5EF4-FFF2-40B4-BE49-F238E27FC236}">
                <a16:creationId xmlns:a16="http://schemas.microsoft.com/office/drawing/2014/main" id="{E81CA430-AC77-44F4-A3AF-8E5E1E926AF7}"/>
              </a:ext>
            </a:extLst>
          </p:cNvPr>
          <p:cNvSpPr/>
          <p:nvPr/>
        </p:nvSpPr>
        <p:spPr>
          <a:xfrm>
            <a:off x="236133" y="4144312"/>
            <a:ext cx="4999839" cy="1200329"/>
          </a:xfrm>
          <a:prstGeom prst="rect">
            <a:avLst/>
          </a:prstGeom>
        </p:spPr>
        <p:txBody>
          <a:bodyPr wrap="square">
            <a:spAutoFit/>
          </a:bodyPr>
          <a:lstStyle/>
          <a:p>
            <a:pPr algn="just"/>
            <a:r>
              <a:rPr lang="it-IT" dirty="0"/>
              <a:t>La detrazione si calcola su un ammontare complessivo delle </a:t>
            </a:r>
            <a:r>
              <a:rPr lang="it-IT" b="1" dirty="0">
                <a:solidFill>
                  <a:srgbClr val="C00000"/>
                </a:solidFill>
              </a:rPr>
              <a:t>spese non superiore a 60.000 euro</a:t>
            </a:r>
            <a:r>
              <a:rPr lang="it-IT" dirty="0">
                <a:solidFill>
                  <a:srgbClr val="C00000"/>
                </a:solidFill>
              </a:rPr>
              <a:t>, </a:t>
            </a:r>
            <a:r>
              <a:rPr lang="it-IT" dirty="0"/>
              <a:t>moltiplicato per il numero delle unità immobiliari che compongono l’edificio.</a:t>
            </a:r>
          </a:p>
        </p:txBody>
      </p:sp>
      <p:sp>
        <p:nvSpPr>
          <p:cNvPr id="11" name="Rettangolo 10">
            <a:extLst>
              <a:ext uri="{FF2B5EF4-FFF2-40B4-BE49-F238E27FC236}">
                <a16:creationId xmlns:a16="http://schemas.microsoft.com/office/drawing/2014/main" id="{E2CE0FD1-55BC-40FD-9345-F5DD6BFD5292}"/>
              </a:ext>
            </a:extLst>
          </p:cNvPr>
          <p:cNvSpPr/>
          <p:nvPr/>
        </p:nvSpPr>
        <p:spPr>
          <a:xfrm>
            <a:off x="7308366" y="3867313"/>
            <a:ext cx="4486555" cy="1477328"/>
          </a:xfrm>
          <a:prstGeom prst="rect">
            <a:avLst/>
          </a:prstGeom>
        </p:spPr>
        <p:txBody>
          <a:bodyPr wrap="square">
            <a:spAutoFit/>
          </a:bodyPr>
          <a:lstStyle/>
          <a:p>
            <a:endParaRPr lang="it-IT" dirty="0"/>
          </a:p>
          <a:p>
            <a:r>
              <a:rPr lang="it-IT" dirty="0"/>
              <a:t>I materiali isolanti utilizzati devono rispettare i </a:t>
            </a:r>
            <a:r>
              <a:rPr lang="it-IT" b="1" dirty="0">
                <a:solidFill>
                  <a:srgbClr val="C00000"/>
                </a:solidFill>
              </a:rPr>
              <a:t>criteri ambientali minimi </a:t>
            </a:r>
            <a:r>
              <a:rPr lang="it-IT" dirty="0"/>
              <a:t>di cui al decreto del Ministro dell’ambiente e della tutela del territorio e del mare 11 ottobre 2017. </a:t>
            </a:r>
          </a:p>
        </p:txBody>
      </p:sp>
      <p:sp>
        <p:nvSpPr>
          <p:cNvPr id="12" name="Segnaposto numero diapositiva 11">
            <a:extLst>
              <a:ext uri="{FF2B5EF4-FFF2-40B4-BE49-F238E27FC236}">
                <a16:creationId xmlns:a16="http://schemas.microsoft.com/office/drawing/2014/main" id="{63098A0F-D4E5-41DA-AE87-8CE3F0ED47B8}"/>
              </a:ext>
            </a:extLst>
          </p:cNvPr>
          <p:cNvSpPr>
            <a:spLocks noGrp="1"/>
          </p:cNvSpPr>
          <p:nvPr>
            <p:ph type="sldNum" sz="quarter" idx="12"/>
          </p:nvPr>
        </p:nvSpPr>
        <p:spPr/>
        <p:txBody>
          <a:bodyPr/>
          <a:lstStyle/>
          <a:p>
            <a:fld id="{95938A6E-B72F-40B1-BF3E-439B9DB517A1}" type="slidenum">
              <a:rPr lang="it-IT" smtClean="0"/>
              <a:t>3</a:t>
            </a:fld>
            <a:endParaRPr lang="it-IT" dirty="0"/>
          </a:p>
        </p:txBody>
      </p:sp>
    </p:spTree>
    <p:extLst>
      <p:ext uri="{BB962C8B-B14F-4D97-AF65-F5344CB8AC3E}">
        <p14:creationId xmlns:p14="http://schemas.microsoft.com/office/powerpoint/2010/main" val="532255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randombar(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randombar(horizontal)">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randombar(horizontal)">
                                      <p:cBhvr>
                                        <p:cTn id="2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C7533211-B6A4-4292-A890-1ACC9C79BD90}"/>
              </a:ext>
            </a:extLst>
          </p:cNvPr>
          <p:cNvSpPr/>
          <p:nvPr/>
        </p:nvSpPr>
        <p:spPr>
          <a:xfrm>
            <a:off x="24040" y="3243740"/>
            <a:ext cx="12167959" cy="2123658"/>
          </a:xfrm>
          <a:prstGeom prst="rect">
            <a:avLst/>
          </a:prstGeom>
        </p:spPr>
        <p:txBody>
          <a:bodyPr wrap="square">
            <a:spAutoFit/>
          </a:bodyPr>
          <a:lstStyle/>
          <a:p>
            <a:r>
              <a:rPr lang="it-IT" sz="2400" dirty="0">
                <a:solidFill>
                  <a:srgbClr val="C00000"/>
                </a:solidFill>
              </a:rPr>
              <a:t>b)</a:t>
            </a:r>
            <a:r>
              <a:rPr lang="it-IT" dirty="0"/>
              <a:t> Interventi </a:t>
            </a:r>
            <a:r>
              <a:rPr lang="it-IT" b="1" dirty="0">
                <a:solidFill>
                  <a:srgbClr val="002060"/>
                </a:solidFill>
              </a:rPr>
              <a:t>sulle parti comuni degli edifici </a:t>
            </a:r>
            <a:r>
              <a:rPr lang="it-IT" dirty="0"/>
              <a:t>per la </a:t>
            </a:r>
            <a:r>
              <a:rPr lang="it-IT" b="1" u="sng" dirty="0">
                <a:solidFill>
                  <a:srgbClr val="C00000"/>
                </a:solidFill>
              </a:rPr>
              <a:t>sostituzione</a:t>
            </a:r>
            <a:r>
              <a:rPr lang="it-IT" dirty="0"/>
              <a:t> degli impianti di climatizzazione invernale esistenti con </a:t>
            </a:r>
            <a:r>
              <a:rPr lang="it-IT" b="1" dirty="0">
                <a:solidFill>
                  <a:srgbClr val="002060"/>
                </a:solidFill>
              </a:rPr>
              <a:t>impianti</a:t>
            </a:r>
            <a:r>
              <a:rPr lang="it-IT" dirty="0"/>
              <a:t> </a:t>
            </a:r>
            <a:r>
              <a:rPr lang="it-IT" b="1" dirty="0">
                <a:solidFill>
                  <a:srgbClr val="002060"/>
                </a:solidFill>
              </a:rPr>
              <a:t>centralizzati</a:t>
            </a:r>
            <a:r>
              <a:rPr lang="it-IT" dirty="0"/>
              <a:t>: </a:t>
            </a:r>
          </a:p>
          <a:p>
            <a:pPr marL="285750" indent="-285750">
              <a:buFontTx/>
              <a:buChar char="-"/>
            </a:pPr>
            <a:r>
              <a:rPr lang="it-IT" dirty="0"/>
              <a:t>A condensazione (con efficienza almeno pari alla classe A), </a:t>
            </a:r>
          </a:p>
          <a:p>
            <a:pPr marL="285750" indent="-285750">
              <a:buFontTx/>
              <a:buChar char="-"/>
            </a:pPr>
            <a:r>
              <a:rPr lang="it-IT" dirty="0"/>
              <a:t>A pompa di calore (inclusi gli impianti ibridi o geotermici, anche abbinati all’installazione di impianti fotovoltaici e relativi sistemi di accumulo),</a:t>
            </a:r>
          </a:p>
          <a:p>
            <a:pPr marL="285750" indent="-285750">
              <a:buFontTx/>
              <a:buChar char="-"/>
            </a:pPr>
            <a:r>
              <a:rPr lang="it-IT" dirty="0"/>
              <a:t> A microcogenerazione.</a:t>
            </a:r>
          </a:p>
          <a:p>
            <a:endParaRPr lang="it-IT" dirty="0"/>
          </a:p>
        </p:txBody>
      </p:sp>
      <p:sp>
        <p:nvSpPr>
          <p:cNvPr id="5" name="Sottotitolo 2">
            <a:extLst>
              <a:ext uri="{FF2B5EF4-FFF2-40B4-BE49-F238E27FC236}">
                <a16:creationId xmlns:a16="http://schemas.microsoft.com/office/drawing/2014/main" id="{826C78D4-A071-4178-853C-A5C0F99CF79E}"/>
              </a:ext>
            </a:extLst>
          </p:cNvPr>
          <p:cNvSpPr>
            <a:spLocks noGrp="1"/>
          </p:cNvSpPr>
          <p:nvPr>
            <p:ph type="subTitle" idx="1"/>
          </p:nvPr>
        </p:nvSpPr>
        <p:spPr>
          <a:xfrm>
            <a:off x="0" y="160093"/>
            <a:ext cx="12192000" cy="413107"/>
          </a:xfrm>
          <a:solidFill>
            <a:srgbClr val="C00000"/>
          </a:solidFill>
        </p:spPr>
        <p:txBody>
          <a:bodyPr>
            <a:normAutofit lnSpcReduction="10000"/>
          </a:bodyPr>
          <a:lstStyle/>
          <a:p>
            <a:r>
              <a:rPr lang="it-IT" dirty="0">
                <a:solidFill>
                  <a:schemeClr val="bg1"/>
                </a:solidFill>
              </a:rPr>
              <a:t>D.L. RILANCIO (19 MAGGIO 2020, N. 34)</a:t>
            </a:r>
          </a:p>
          <a:p>
            <a:endParaRPr lang="it-IT" dirty="0"/>
          </a:p>
        </p:txBody>
      </p:sp>
      <p:sp>
        <p:nvSpPr>
          <p:cNvPr id="7" name="Sottotitolo 2">
            <a:extLst>
              <a:ext uri="{FF2B5EF4-FFF2-40B4-BE49-F238E27FC236}">
                <a16:creationId xmlns:a16="http://schemas.microsoft.com/office/drawing/2014/main" id="{725267D6-C8E1-4742-9146-3678EF478466}"/>
              </a:ext>
            </a:extLst>
          </p:cNvPr>
          <p:cNvSpPr txBox="1">
            <a:spLocks/>
          </p:cNvSpPr>
          <p:nvPr/>
        </p:nvSpPr>
        <p:spPr>
          <a:xfrm>
            <a:off x="24041" y="1867674"/>
            <a:ext cx="12192000" cy="413107"/>
          </a:xfrm>
          <a:prstGeom prst="rect">
            <a:avLst/>
          </a:prstGeom>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it-IT" dirty="0"/>
              <a:t>Detrazione del </a:t>
            </a:r>
            <a:r>
              <a:rPr lang="it-IT" b="1" dirty="0">
                <a:solidFill>
                  <a:srgbClr val="002060"/>
                </a:solidFill>
              </a:rPr>
              <a:t>110%</a:t>
            </a:r>
            <a:r>
              <a:rPr lang="it-IT" dirty="0"/>
              <a:t> delle spese sostenute </a:t>
            </a:r>
            <a:r>
              <a:rPr lang="it-IT" b="1" dirty="0">
                <a:solidFill>
                  <a:srgbClr val="002060"/>
                </a:solidFill>
              </a:rPr>
              <a:t>dall’1 luglio 2020 al 31 dicembre 2021 </a:t>
            </a:r>
            <a:r>
              <a:rPr lang="it-IT" dirty="0"/>
              <a:t>in </a:t>
            </a:r>
            <a:r>
              <a:rPr lang="it-IT" b="1" dirty="0">
                <a:solidFill>
                  <a:srgbClr val="002060"/>
                </a:solidFill>
              </a:rPr>
              <a:t>5 rate annuali</a:t>
            </a:r>
          </a:p>
        </p:txBody>
      </p:sp>
      <p:sp>
        <p:nvSpPr>
          <p:cNvPr id="3" name="Freccia in giù 2">
            <a:extLst>
              <a:ext uri="{FF2B5EF4-FFF2-40B4-BE49-F238E27FC236}">
                <a16:creationId xmlns:a16="http://schemas.microsoft.com/office/drawing/2014/main" id="{CD1238F2-35CB-4A8A-BA16-3C080D626BCB}"/>
              </a:ext>
            </a:extLst>
          </p:cNvPr>
          <p:cNvSpPr/>
          <p:nvPr/>
        </p:nvSpPr>
        <p:spPr>
          <a:xfrm>
            <a:off x="5562445" y="1363553"/>
            <a:ext cx="1115192" cy="413107"/>
          </a:xfrm>
          <a:prstGeom prst="down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Freccia in giù 7">
            <a:extLst>
              <a:ext uri="{FF2B5EF4-FFF2-40B4-BE49-F238E27FC236}">
                <a16:creationId xmlns:a16="http://schemas.microsoft.com/office/drawing/2014/main" id="{5C4DAD94-E9F7-47A2-A739-5EA6B54F976D}"/>
              </a:ext>
            </a:extLst>
          </p:cNvPr>
          <p:cNvSpPr/>
          <p:nvPr/>
        </p:nvSpPr>
        <p:spPr>
          <a:xfrm>
            <a:off x="5584815" y="2292752"/>
            <a:ext cx="1115192" cy="413107"/>
          </a:xfrm>
          <a:prstGeom prst="down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Sottotitolo 2">
            <a:extLst>
              <a:ext uri="{FF2B5EF4-FFF2-40B4-BE49-F238E27FC236}">
                <a16:creationId xmlns:a16="http://schemas.microsoft.com/office/drawing/2014/main" id="{631A279F-436C-4BF7-B483-B65B0DD441EF}"/>
              </a:ext>
            </a:extLst>
          </p:cNvPr>
          <p:cNvSpPr txBox="1">
            <a:spLocks/>
          </p:cNvSpPr>
          <p:nvPr/>
        </p:nvSpPr>
        <p:spPr>
          <a:xfrm>
            <a:off x="24041" y="2768246"/>
            <a:ext cx="12192000" cy="413107"/>
          </a:xfrm>
          <a:prstGeom prst="rect">
            <a:avLst/>
          </a:prstGeom>
        </p:spPr>
        <p:txBody>
          <a:bodyPr vert="horz" lIns="91440" tIns="45720" rIns="91440" bIns="45720" rtlCol="0">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it-IT" dirty="0">
                <a:solidFill>
                  <a:srgbClr val="C00000"/>
                </a:solidFill>
              </a:rPr>
              <a:t>Spese suddivise in 3 </a:t>
            </a:r>
            <a:r>
              <a:rPr lang="it-IT" dirty="0" err="1">
                <a:solidFill>
                  <a:srgbClr val="C00000"/>
                </a:solidFill>
              </a:rPr>
              <a:t>macrovoci</a:t>
            </a:r>
            <a:r>
              <a:rPr lang="it-IT" dirty="0">
                <a:solidFill>
                  <a:srgbClr val="C00000"/>
                </a:solidFill>
              </a:rPr>
              <a:t> – a), </a:t>
            </a:r>
            <a:r>
              <a:rPr lang="it-IT" sz="3000" dirty="0">
                <a:solidFill>
                  <a:srgbClr val="C00000"/>
                </a:solidFill>
              </a:rPr>
              <a:t>b)</a:t>
            </a:r>
            <a:r>
              <a:rPr lang="it-IT" dirty="0">
                <a:solidFill>
                  <a:srgbClr val="C00000"/>
                </a:solidFill>
              </a:rPr>
              <a:t> </a:t>
            </a:r>
            <a:r>
              <a:rPr lang="it-IT" sz="1800" dirty="0">
                <a:solidFill>
                  <a:srgbClr val="C00000"/>
                </a:solidFill>
              </a:rPr>
              <a:t>e</a:t>
            </a:r>
            <a:r>
              <a:rPr lang="it-IT" dirty="0">
                <a:solidFill>
                  <a:srgbClr val="C00000"/>
                </a:solidFill>
              </a:rPr>
              <a:t> c)</a:t>
            </a:r>
          </a:p>
          <a:p>
            <a:endParaRPr lang="it-IT" b="1" dirty="0"/>
          </a:p>
        </p:txBody>
      </p:sp>
      <p:sp>
        <p:nvSpPr>
          <p:cNvPr id="10" name="Rettangolo 9">
            <a:extLst>
              <a:ext uri="{FF2B5EF4-FFF2-40B4-BE49-F238E27FC236}">
                <a16:creationId xmlns:a16="http://schemas.microsoft.com/office/drawing/2014/main" id="{E81CA430-AC77-44F4-A3AF-8E5E1E926AF7}"/>
              </a:ext>
            </a:extLst>
          </p:cNvPr>
          <p:cNvSpPr/>
          <p:nvPr/>
        </p:nvSpPr>
        <p:spPr>
          <a:xfrm>
            <a:off x="151351" y="5119752"/>
            <a:ext cx="4999839" cy="1200329"/>
          </a:xfrm>
          <a:prstGeom prst="rect">
            <a:avLst/>
          </a:prstGeom>
        </p:spPr>
        <p:txBody>
          <a:bodyPr wrap="square">
            <a:spAutoFit/>
          </a:bodyPr>
          <a:lstStyle/>
          <a:p>
            <a:pPr algn="just"/>
            <a:r>
              <a:rPr lang="it-IT" dirty="0"/>
              <a:t>La detrazione si calcola su un ammontare complessivo delle </a:t>
            </a:r>
            <a:r>
              <a:rPr lang="it-IT" b="1" dirty="0">
                <a:solidFill>
                  <a:srgbClr val="C00000"/>
                </a:solidFill>
              </a:rPr>
              <a:t>spese non superiore a 30.000 euro</a:t>
            </a:r>
            <a:r>
              <a:rPr lang="it-IT" dirty="0">
                <a:solidFill>
                  <a:srgbClr val="C00000"/>
                </a:solidFill>
              </a:rPr>
              <a:t>, </a:t>
            </a:r>
            <a:r>
              <a:rPr lang="it-IT" dirty="0"/>
              <a:t>moltiplicato per il numero delle unità immobiliari che compongono l’edificio.</a:t>
            </a:r>
          </a:p>
        </p:txBody>
      </p:sp>
      <p:sp>
        <p:nvSpPr>
          <p:cNvPr id="11" name="Rettangolo 10">
            <a:extLst>
              <a:ext uri="{FF2B5EF4-FFF2-40B4-BE49-F238E27FC236}">
                <a16:creationId xmlns:a16="http://schemas.microsoft.com/office/drawing/2014/main" id="{E2CE0FD1-55BC-40FD-9345-F5DD6BFD5292}"/>
              </a:ext>
            </a:extLst>
          </p:cNvPr>
          <p:cNvSpPr/>
          <p:nvPr/>
        </p:nvSpPr>
        <p:spPr>
          <a:xfrm>
            <a:off x="7333533" y="5152786"/>
            <a:ext cx="4486555" cy="923330"/>
          </a:xfrm>
          <a:prstGeom prst="rect">
            <a:avLst/>
          </a:prstGeom>
        </p:spPr>
        <p:txBody>
          <a:bodyPr wrap="square">
            <a:spAutoFit/>
          </a:bodyPr>
          <a:lstStyle/>
          <a:p>
            <a:r>
              <a:rPr lang="it-IT" dirty="0"/>
              <a:t>Rientrano nella detrazione anche le spese sostenute per </a:t>
            </a:r>
            <a:r>
              <a:rPr lang="it-IT" b="1" dirty="0">
                <a:solidFill>
                  <a:srgbClr val="C00000"/>
                </a:solidFill>
              </a:rPr>
              <a:t>smaltire e bonificare l’impianto </a:t>
            </a:r>
            <a:r>
              <a:rPr lang="it-IT" dirty="0"/>
              <a:t>sostituito</a:t>
            </a:r>
          </a:p>
        </p:txBody>
      </p:sp>
      <p:sp>
        <p:nvSpPr>
          <p:cNvPr id="12" name="Segnaposto numero diapositiva 11">
            <a:extLst>
              <a:ext uri="{FF2B5EF4-FFF2-40B4-BE49-F238E27FC236}">
                <a16:creationId xmlns:a16="http://schemas.microsoft.com/office/drawing/2014/main" id="{63098A0F-D4E5-41DA-AE87-8CE3F0ED47B8}"/>
              </a:ext>
            </a:extLst>
          </p:cNvPr>
          <p:cNvSpPr>
            <a:spLocks noGrp="1"/>
          </p:cNvSpPr>
          <p:nvPr>
            <p:ph type="sldNum" sz="quarter" idx="12"/>
          </p:nvPr>
        </p:nvSpPr>
        <p:spPr/>
        <p:txBody>
          <a:bodyPr/>
          <a:lstStyle/>
          <a:p>
            <a:fld id="{95938A6E-B72F-40B1-BF3E-439B9DB517A1}" type="slidenum">
              <a:rPr lang="it-IT" smtClean="0"/>
              <a:t>4</a:t>
            </a:fld>
            <a:endParaRPr lang="it-IT" dirty="0"/>
          </a:p>
        </p:txBody>
      </p:sp>
      <p:sp>
        <p:nvSpPr>
          <p:cNvPr id="13" name="Sottotitolo 2">
            <a:extLst>
              <a:ext uri="{FF2B5EF4-FFF2-40B4-BE49-F238E27FC236}">
                <a16:creationId xmlns:a16="http://schemas.microsoft.com/office/drawing/2014/main" id="{00E1EF8C-9FD9-4CD1-BF08-19BD6425CBCF}"/>
              </a:ext>
            </a:extLst>
          </p:cNvPr>
          <p:cNvSpPr txBox="1">
            <a:spLocks/>
          </p:cNvSpPr>
          <p:nvPr/>
        </p:nvSpPr>
        <p:spPr>
          <a:xfrm>
            <a:off x="12019" y="673316"/>
            <a:ext cx="12192000" cy="627850"/>
          </a:xfrm>
          <a:prstGeom prst="rect">
            <a:avLst/>
          </a:prstGeom>
          <a:ln>
            <a:solidFill>
              <a:srgbClr val="002060"/>
            </a:solidFill>
          </a:ln>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fontScale="4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it-IT" sz="4200" b="1" dirty="0"/>
              <a:t>Art. 119 – </a:t>
            </a:r>
            <a:r>
              <a:rPr lang="it-IT" sz="4200" b="1" dirty="0">
                <a:solidFill>
                  <a:srgbClr val="002060"/>
                </a:solidFill>
              </a:rPr>
              <a:t>IL SUPERECOBONUS </a:t>
            </a:r>
          </a:p>
          <a:p>
            <a:r>
              <a:rPr lang="it-IT" sz="4200" b="1" dirty="0"/>
              <a:t>INCENTIVI PER L’EFFICIENTAMENTO ENERGETICO, SISMA BONUS, FOTOVOLTAICO E COLONNINE DI RICARICA DI VEICOLI ELETTRICI</a:t>
            </a:r>
          </a:p>
          <a:p>
            <a:endParaRPr lang="it-IT" dirty="0"/>
          </a:p>
        </p:txBody>
      </p:sp>
    </p:spTree>
    <p:extLst>
      <p:ext uri="{BB962C8B-B14F-4D97-AF65-F5344CB8AC3E}">
        <p14:creationId xmlns:p14="http://schemas.microsoft.com/office/powerpoint/2010/main" val="2267324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randombar(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randombar(horizontal)">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C7533211-B6A4-4292-A890-1ACC9C79BD90}"/>
              </a:ext>
            </a:extLst>
          </p:cNvPr>
          <p:cNvSpPr/>
          <p:nvPr/>
        </p:nvSpPr>
        <p:spPr>
          <a:xfrm>
            <a:off x="24040" y="3243740"/>
            <a:ext cx="12167959" cy="1015663"/>
          </a:xfrm>
          <a:prstGeom prst="rect">
            <a:avLst/>
          </a:prstGeom>
        </p:spPr>
        <p:txBody>
          <a:bodyPr wrap="square">
            <a:spAutoFit/>
          </a:bodyPr>
          <a:lstStyle/>
          <a:p>
            <a:pPr algn="just"/>
            <a:r>
              <a:rPr lang="it-IT" sz="2400" dirty="0">
                <a:solidFill>
                  <a:srgbClr val="C00000"/>
                </a:solidFill>
              </a:rPr>
              <a:t>c) </a:t>
            </a:r>
            <a:r>
              <a:rPr lang="it-IT" dirty="0"/>
              <a:t>Interventi effettuati su </a:t>
            </a:r>
            <a:r>
              <a:rPr lang="it-IT" b="1" dirty="0">
                <a:solidFill>
                  <a:srgbClr val="002060"/>
                </a:solidFill>
              </a:rPr>
              <a:t>edifici unifamiliari </a:t>
            </a:r>
            <a:r>
              <a:rPr lang="it-IT" dirty="0"/>
              <a:t>diretti a sostituire gli </a:t>
            </a:r>
            <a:r>
              <a:rPr lang="it-IT" b="1" dirty="0">
                <a:solidFill>
                  <a:srgbClr val="002060"/>
                </a:solidFill>
              </a:rPr>
              <a:t>impianti</a:t>
            </a:r>
            <a:r>
              <a:rPr lang="it-IT" dirty="0"/>
              <a:t> di climatizzazione invernale esistenti con impianti per il riscaldamento, il raffrescamento o la fornitura di acqua calda sanitaria a pompa di calore, ivi inclusi gli impianti ibridi o geotermici ovvero con impianti di microcogenerazione.</a:t>
            </a:r>
          </a:p>
        </p:txBody>
      </p:sp>
      <p:sp>
        <p:nvSpPr>
          <p:cNvPr id="5" name="Sottotitolo 2">
            <a:extLst>
              <a:ext uri="{FF2B5EF4-FFF2-40B4-BE49-F238E27FC236}">
                <a16:creationId xmlns:a16="http://schemas.microsoft.com/office/drawing/2014/main" id="{826C78D4-A071-4178-853C-A5C0F99CF79E}"/>
              </a:ext>
            </a:extLst>
          </p:cNvPr>
          <p:cNvSpPr>
            <a:spLocks noGrp="1"/>
          </p:cNvSpPr>
          <p:nvPr>
            <p:ph type="subTitle" idx="1"/>
          </p:nvPr>
        </p:nvSpPr>
        <p:spPr>
          <a:xfrm>
            <a:off x="0" y="160093"/>
            <a:ext cx="12192000" cy="413107"/>
          </a:xfrm>
          <a:solidFill>
            <a:srgbClr val="C00000"/>
          </a:solidFill>
        </p:spPr>
        <p:txBody>
          <a:bodyPr>
            <a:normAutofit lnSpcReduction="10000"/>
          </a:bodyPr>
          <a:lstStyle/>
          <a:p>
            <a:r>
              <a:rPr lang="it-IT" dirty="0">
                <a:solidFill>
                  <a:schemeClr val="bg1"/>
                </a:solidFill>
              </a:rPr>
              <a:t>D.L. RILANCIO (19 MAGGIO 2020, N. 34)</a:t>
            </a:r>
          </a:p>
          <a:p>
            <a:endParaRPr lang="it-IT" dirty="0"/>
          </a:p>
        </p:txBody>
      </p:sp>
      <p:sp>
        <p:nvSpPr>
          <p:cNvPr id="7" name="Sottotitolo 2">
            <a:extLst>
              <a:ext uri="{FF2B5EF4-FFF2-40B4-BE49-F238E27FC236}">
                <a16:creationId xmlns:a16="http://schemas.microsoft.com/office/drawing/2014/main" id="{725267D6-C8E1-4742-9146-3678EF478466}"/>
              </a:ext>
            </a:extLst>
          </p:cNvPr>
          <p:cNvSpPr txBox="1">
            <a:spLocks/>
          </p:cNvSpPr>
          <p:nvPr/>
        </p:nvSpPr>
        <p:spPr>
          <a:xfrm>
            <a:off x="24041" y="1867674"/>
            <a:ext cx="12192000" cy="413107"/>
          </a:xfrm>
          <a:prstGeom prst="rect">
            <a:avLst/>
          </a:prstGeom>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it-IT" dirty="0"/>
              <a:t>Detrazione del </a:t>
            </a:r>
            <a:r>
              <a:rPr lang="it-IT" b="1" dirty="0">
                <a:solidFill>
                  <a:srgbClr val="002060"/>
                </a:solidFill>
              </a:rPr>
              <a:t>110%</a:t>
            </a:r>
            <a:r>
              <a:rPr lang="it-IT" dirty="0"/>
              <a:t> delle spese sostenute </a:t>
            </a:r>
            <a:r>
              <a:rPr lang="it-IT" b="1" dirty="0">
                <a:solidFill>
                  <a:srgbClr val="002060"/>
                </a:solidFill>
              </a:rPr>
              <a:t>dall’1 luglio 2020 al 31 dicembre 2021 </a:t>
            </a:r>
            <a:r>
              <a:rPr lang="it-IT" dirty="0"/>
              <a:t>in </a:t>
            </a:r>
            <a:r>
              <a:rPr lang="it-IT" b="1" dirty="0">
                <a:solidFill>
                  <a:srgbClr val="002060"/>
                </a:solidFill>
              </a:rPr>
              <a:t>5 rate annuali</a:t>
            </a:r>
          </a:p>
        </p:txBody>
      </p:sp>
      <p:sp>
        <p:nvSpPr>
          <p:cNvPr id="3" name="Freccia in giù 2">
            <a:extLst>
              <a:ext uri="{FF2B5EF4-FFF2-40B4-BE49-F238E27FC236}">
                <a16:creationId xmlns:a16="http://schemas.microsoft.com/office/drawing/2014/main" id="{CD1238F2-35CB-4A8A-BA16-3C080D626BCB}"/>
              </a:ext>
            </a:extLst>
          </p:cNvPr>
          <p:cNvSpPr/>
          <p:nvPr/>
        </p:nvSpPr>
        <p:spPr>
          <a:xfrm>
            <a:off x="5562445" y="1363553"/>
            <a:ext cx="1115192" cy="413107"/>
          </a:xfrm>
          <a:prstGeom prst="down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Freccia in giù 7">
            <a:extLst>
              <a:ext uri="{FF2B5EF4-FFF2-40B4-BE49-F238E27FC236}">
                <a16:creationId xmlns:a16="http://schemas.microsoft.com/office/drawing/2014/main" id="{5C4DAD94-E9F7-47A2-A739-5EA6B54F976D}"/>
              </a:ext>
            </a:extLst>
          </p:cNvPr>
          <p:cNvSpPr/>
          <p:nvPr/>
        </p:nvSpPr>
        <p:spPr>
          <a:xfrm>
            <a:off x="5584815" y="2292752"/>
            <a:ext cx="1115192" cy="413107"/>
          </a:xfrm>
          <a:prstGeom prst="down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Sottotitolo 2">
            <a:extLst>
              <a:ext uri="{FF2B5EF4-FFF2-40B4-BE49-F238E27FC236}">
                <a16:creationId xmlns:a16="http://schemas.microsoft.com/office/drawing/2014/main" id="{631A279F-436C-4BF7-B483-B65B0DD441EF}"/>
              </a:ext>
            </a:extLst>
          </p:cNvPr>
          <p:cNvSpPr txBox="1">
            <a:spLocks/>
          </p:cNvSpPr>
          <p:nvPr/>
        </p:nvSpPr>
        <p:spPr>
          <a:xfrm>
            <a:off x="24041" y="2768246"/>
            <a:ext cx="12192000" cy="413107"/>
          </a:xfrm>
          <a:prstGeom prst="rect">
            <a:avLst/>
          </a:prstGeom>
        </p:spPr>
        <p:txBody>
          <a:bodyPr vert="horz" lIns="91440" tIns="45720" rIns="91440" bIns="45720" rtlCol="0">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it-IT" dirty="0">
                <a:solidFill>
                  <a:srgbClr val="C00000"/>
                </a:solidFill>
              </a:rPr>
              <a:t>Spese suddivise in 3 </a:t>
            </a:r>
            <a:r>
              <a:rPr lang="it-IT" dirty="0" err="1">
                <a:solidFill>
                  <a:srgbClr val="C00000"/>
                </a:solidFill>
              </a:rPr>
              <a:t>macrovoci</a:t>
            </a:r>
            <a:r>
              <a:rPr lang="it-IT" dirty="0">
                <a:solidFill>
                  <a:srgbClr val="C00000"/>
                </a:solidFill>
              </a:rPr>
              <a:t> – a), b) </a:t>
            </a:r>
            <a:r>
              <a:rPr lang="it-IT" sz="1800" dirty="0">
                <a:solidFill>
                  <a:srgbClr val="C00000"/>
                </a:solidFill>
              </a:rPr>
              <a:t>e</a:t>
            </a:r>
            <a:r>
              <a:rPr lang="it-IT" dirty="0">
                <a:solidFill>
                  <a:srgbClr val="C00000"/>
                </a:solidFill>
              </a:rPr>
              <a:t> </a:t>
            </a:r>
            <a:r>
              <a:rPr lang="it-IT" sz="3000" dirty="0">
                <a:solidFill>
                  <a:srgbClr val="C00000"/>
                </a:solidFill>
              </a:rPr>
              <a:t>c)</a:t>
            </a:r>
          </a:p>
          <a:p>
            <a:endParaRPr lang="it-IT" b="1" dirty="0"/>
          </a:p>
        </p:txBody>
      </p:sp>
      <p:sp>
        <p:nvSpPr>
          <p:cNvPr id="10" name="Rettangolo 9">
            <a:extLst>
              <a:ext uri="{FF2B5EF4-FFF2-40B4-BE49-F238E27FC236}">
                <a16:creationId xmlns:a16="http://schemas.microsoft.com/office/drawing/2014/main" id="{E81CA430-AC77-44F4-A3AF-8E5E1E926AF7}"/>
              </a:ext>
            </a:extLst>
          </p:cNvPr>
          <p:cNvSpPr/>
          <p:nvPr/>
        </p:nvSpPr>
        <p:spPr>
          <a:xfrm>
            <a:off x="394632" y="4893250"/>
            <a:ext cx="4999839" cy="923330"/>
          </a:xfrm>
          <a:prstGeom prst="rect">
            <a:avLst/>
          </a:prstGeom>
        </p:spPr>
        <p:txBody>
          <a:bodyPr wrap="square">
            <a:spAutoFit/>
          </a:bodyPr>
          <a:lstStyle/>
          <a:p>
            <a:pPr algn="just"/>
            <a:r>
              <a:rPr lang="it-IT" dirty="0"/>
              <a:t>La detrazione si calcola su un ammontare complessivo delle </a:t>
            </a:r>
            <a:r>
              <a:rPr lang="it-IT" b="1" dirty="0">
                <a:solidFill>
                  <a:srgbClr val="C00000"/>
                </a:solidFill>
              </a:rPr>
              <a:t>spese non superiore a 30.000 euro</a:t>
            </a:r>
            <a:r>
              <a:rPr lang="it-IT" dirty="0">
                <a:solidFill>
                  <a:srgbClr val="C00000"/>
                </a:solidFill>
              </a:rPr>
              <a:t>, </a:t>
            </a:r>
            <a:endParaRPr lang="it-IT" dirty="0"/>
          </a:p>
        </p:txBody>
      </p:sp>
      <p:sp>
        <p:nvSpPr>
          <p:cNvPr id="12" name="Segnaposto numero diapositiva 11">
            <a:extLst>
              <a:ext uri="{FF2B5EF4-FFF2-40B4-BE49-F238E27FC236}">
                <a16:creationId xmlns:a16="http://schemas.microsoft.com/office/drawing/2014/main" id="{63098A0F-D4E5-41DA-AE87-8CE3F0ED47B8}"/>
              </a:ext>
            </a:extLst>
          </p:cNvPr>
          <p:cNvSpPr>
            <a:spLocks noGrp="1"/>
          </p:cNvSpPr>
          <p:nvPr>
            <p:ph type="sldNum" sz="quarter" idx="12"/>
          </p:nvPr>
        </p:nvSpPr>
        <p:spPr/>
        <p:txBody>
          <a:bodyPr/>
          <a:lstStyle/>
          <a:p>
            <a:fld id="{95938A6E-B72F-40B1-BF3E-439B9DB517A1}" type="slidenum">
              <a:rPr lang="it-IT" smtClean="0"/>
              <a:t>5</a:t>
            </a:fld>
            <a:endParaRPr lang="it-IT" dirty="0"/>
          </a:p>
        </p:txBody>
      </p:sp>
      <p:sp>
        <p:nvSpPr>
          <p:cNvPr id="13" name="Rettangolo 12">
            <a:extLst>
              <a:ext uri="{FF2B5EF4-FFF2-40B4-BE49-F238E27FC236}">
                <a16:creationId xmlns:a16="http://schemas.microsoft.com/office/drawing/2014/main" id="{C742DDEC-C46F-41E0-8F8E-E34F2F319BF1}"/>
              </a:ext>
            </a:extLst>
          </p:cNvPr>
          <p:cNvSpPr/>
          <p:nvPr/>
        </p:nvSpPr>
        <p:spPr>
          <a:xfrm>
            <a:off x="7174142" y="4848679"/>
            <a:ext cx="4486555" cy="923330"/>
          </a:xfrm>
          <a:prstGeom prst="rect">
            <a:avLst/>
          </a:prstGeom>
        </p:spPr>
        <p:txBody>
          <a:bodyPr wrap="square">
            <a:spAutoFit/>
          </a:bodyPr>
          <a:lstStyle/>
          <a:p>
            <a:r>
              <a:rPr lang="it-IT" dirty="0"/>
              <a:t>Rientrano nella detrazione anche le spese sostenute per </a:t>
            </a:r>
            <a:r>
              <a:rPr lang="it-IT" b="1" dirty="0">
                <a:solidFill>
                  <a:srgbClr val="C00000"/>
                </a:solidFill>
              </a:rPr>
              <a:t>smaltire e bonificare l’impianto </a:t>
            </a:r>
            <a:r>
              <a:rPr lang="it-IT" dirty="0"/>
              <a:t>sostituito</a:t>
            </a:r>
          </a:p>
        </p:txBody>
      </p:sp>
      <p:sp>
        <p:nvSpPr>
          <p:cNvPr id="14" name="Sottotitolo 2">
            <a:extLst>
              <a:ext uri="{FF2B5EF4-FFF2-40B4-BE49-F238E27FC236}">
                <a16:creationId xmlns:a16="http://schemas.microsoft.com/office/drawing/2014/main" id="{8757AB68-F9B3-40AE-BEFB-020681F62B57}"/>
              </a:ext>
            </a:extLst>
          </p:cNvPr>
          <p:cNvSpPr txBox="1">
            <a:spLocks/>
          </p:cNvSpPr>
          <p:nvPr/>
        </p:nvSpPr>
        <p:spPr>
          <a:xfrm>
            <a:off x="12019" y="673316"/>
            <a:ext cx="12192000" cy="627850"/>
          </a:xfrm>
          <a:prstGeom prst="rect">
            <a:avLst/>
          </a:prstGeom>
          <a:ln>
            <a:solidFill>
              <a:srgbClr val="002060"/>
            </a:solidFill>
          </a:ln>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fontScale="4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it-IT" sz="4200" b="1" dirty="0"/>
              <a:t>Art. 119 – </a:t>
            </a:r>
            <a:r>
              <a:rPr lang="it-IT" sz="4200" b="1" dirty="0">
                <a:solidFill>
                  <a:srgbClr val="002060"/>
                </a:solidFill>
              </a:rPr>
              <a:t>IL SUPERECOBONUS </a:t>
            </a:r>
          </a:p>
          <a:p>
            <a:r>
              <a:rPr lang="it-IT" sz="4200" b="1" dirty="0"/>
              <a:t>INCENTIVI PER L’EFFICIENTAMENTO ENERGETICO, SISMA BONUS, FOTOVOLTAICO E COLONNINE DI RICARICA DI VEICOLI ELETTRICI</a:t>
            </a:r>
          </a:p>
          <a:p>
            <a:endParaRPr lang="it-IT" dirty="0"/>
          </a:p>
        </p:txBody>
      </p:sp>
    </p:spTree>
    <p:extLst>
      <p:ext uri="{BB962C8B-B14F-4D97-AF65-F5344CB8AC3E}">
        <p14:creationId xmlns:p14="http://schemas.microsoft.com/office/powerpoint/2010/main" val="2582734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randombar(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randombar(horizontal)">
                                      <p:cBhvr>
                                        <p:cTn id="1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AAF72AC2-F72A-4E7F-ABC2-4D4D103E7445}"/>
              </a:ext>
            </a:extLst>
          </p:cNvPr>
          <p:cNvSpPr>
            <a:spLocks noGrp="1"/>
          </p:cNvSpPr>
          <p:nvPr>
            <p:ph type="sldNum" sz="quarter" idx="12"/>
          </p:nvPr>
        </p:nvSpPr>
        <p:spPr/>
        <p:txBody>
          <a:bodyPr/>
          <a:lstStyle/>
          <a:p>
            <a:fld id="{95938A6E-B72F-40B1-BF3E-439B9DB517A1}" type="slidenum">
              <a:rPr lang="it-IT" smtClean="0"/>
              <a:t>6</a:t>
            </a:fld>
            <a:endParaRPr lang="it-IT"/>
          </a:p>
        </p:txBody>
      </p:sp>
      <p:graphicFrame>
        <p:nvGraphicFramePr>
          <p:cNvPr id="13" name="Oggetto 12">
            <a:extLst>
              <a:ext uri="{FF2B5EF4-FFF2-40B4-BE49-F238E27FC236}">
                <a16:creationId xmlns:a16="http://schemas.microsoft.com/office/drawing/2014/main" id="{91853307-20A8-4862-A0D7-C1AFD06E5ACE}"/>
              </a:ext>
            </a:extLst>
          </p:cNvPr>
          <p:cNvGraphicFramePr>
            <a:graphicFrameLocks noChangeAspect="1"/>
          </p:cNvGraphicFramePr>
          <p:nvPr>
            <p:extLst>
              <p:ext uri="{D42A27DB-BD31-4B8C-83A1-F6EECF244321}">
                <p14:modId xmlns:p14="http://schemas.microsoft.com/office/powerpoint/2010/main" val="2207895311"/>
              </p:ext>
            </p:extLst>
          </p:nvPr>
        </p:nvGraphicFramePr>
        <p:xfrm>
          <a:off x="746619" y="1711020"/>
          <a:ext cx="10525299" cy="4645330"/>
        </p:xfrm>
        <a:graphic>
          <a:graphicData uri="http://schemas.openxmlformats.org/presentationml/2006/ole">
            <mc:AlternateContent xmlns:mc="http://schemas.openxmlformats.org/markup-compatibility/2006">
              <mc:Choice xmlns:v="urn:schemas-microsoft-com:vml" Requires="v">
                <p:oleObj spid="_x0000_s1058" name="Worksheet" r:id="rId3" imgW="6495910" imgH="2866889" progId="Excel.Sheet.12">
                  <p:embed/>
                </p:oleObj>
              </mc:Choice>
              <mc:Fallback>
                <p:oleObj name="Worksheet" r:id="rId3" imgW="6495910" imgH="2866889" progId="Excel.Sheet.12">
                  <p:embed/>
                  <p:pic>
                    <p:nvPicPr>
                      <p:cNvPr id="0" name=""/>
                      <p:cNvPicPr/>
                      <p:nvPr/>
                    </p:nvPicPr>
                    <p:blipFill>
                      <a:blip r:embed="rId4"/>
                      <a:stretch>
                        <a:fillRect/>
                      </a:stretch>
                    </p:blipFill>
                    <p:spPr>
                      <a:xfrm>
                        <a:off x="746619" y="1711020"/>
                        <a:ext cx="10525299" cy="4645330"/>
                      </a:xfrm>
                      <a:prstGeom prst="rect">
                        <a:avLst/>
                      </a:prstGeom>
                    </p:spPr>
                  </p:pic>
                </p:oleObj>
              </mc:Fallback>
            </mc:AlternateContent>
          </a:graphicData>
        </a:graphic>
      </p:graphicFrame>
      <p:sp>
        <p:nvSpPr>
          <p:cNvPr id="14" name="Sottotitolo 2">
            <a:extLst>
              <a:ext uri="{FF2B5EF4-FFF2-40B4-BE49-F238E27FC236}">
                <a16:creationId xmlns:a16="http://schemas.microsoft.com/office/drawing/2014/main" id="{E7A1E148-80E1-4510-B751-07BBF1830FE1}"/>
              </a:ext>
            </a:extLst>
          </p:cNvPr>
          <p:cNvSpPr txBox="1">
            <a:spLocks/>
          </p:cNvSpPr>
          <p:nvPr/>
        </p:nvSpPr>
        <p:spPr>
          <a:xfrm>
            <a:off x="0" y="160093"/>
            <a:ext cx="12192000" cy="413107"/>
          </a:xfrm>
          <a:prstGeom prst="rect">
            <a:avLst/>
          </a:prstGeom>
          <a:solidFill>
            <a:srgbClr val="C00000"/>
          </a:solidFill>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it-IT" dirty="0">
                <a:solidFill>
                  <a:schemeClr val="bg1"/>
                </a:solidFill>
              </a:rPr>
              <a:t>D.L. RILANCIO (19 MAGGIO 2020, N. 34)</a:t>
            </a:r>
          </a:p>
          <a:p>
            <a:endParaRPr lang="it-IT" dirty="0"/>
          </a:p>
        </p:txBody>
      </p:sp>
      <p:sp>
        <p:nvSpPr>
          <p:cNvPr id="16" name="Sottotitolo 2">
            <a:extLst>
              <a:ext uri="{FF2B5EF4-FFF2-40B4-BE49-F238E27FC236}">
                <a16:creationId xmlns:a16="http://schemas.microsoft.com/office/drawing/2014/main" id="{DCA2FF7E-18EB-410D-AA9A-0C34065D268B}"/>
              </a:ext>
            </a:extLst>
          </p:cNvPr>
          <p:cNvSpPr txBox="1">
            <a:spLocks/>
          </p:cNvSpPr>
          <p:nvPr/>
        </p:nvSpPr>
        <p:spPr>
          <a:xfrm>
            <a:off x="12019" y="673316"/>
            <a:ext cx="12192000" cy="627850"/>
          </a:xfrm>
          <a:prstGeom prst="rect">
            <a:avLst/>
          </a:prstGeom>
          <a:ln>
            <a:solidFill>
              <a:srgbClr val="002060"/>
            </a:solidFill>
          </a:ln>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fontScale="4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it-IT" sz="4200" b="1" dirty="0"/>
              <a:t>Art. 119 – </a:t>
            </a:r>
            <a:r>
              <a:rPr lang="it-IT" sz="4200" b="1" dirty="0">
                <a:solidFill>
                  <a:srgbClr val="002060"/>
                </a:solidFill>
              </a:rPr>
              <a:t>IL SUPERECOBONUS </a:t>
            </a:r>
          </a:p>
          <a:p>
            <a:r>
              <a:rPr lang="it-IT" sz="4200" b="1" dirty="0"/>
              <a:t>INCENTIVI PER L’EFFICIENTAMENTO ENERGETICO, SISMA BONUS, FOTOVOLTAICO E COLONNINE DI RICARICA DI VEICOLI ELETTRICI</a:t>
            </a:r>
          </a:p>
          <a:p>
            <a:endParaRPr lang="it-IT" dirty="0"/>
          </a:p>
        </p:txBody>
      </p:sp>
    </p:spTree>
    <p:extLst>
      <p:ext uri="{BB962C8B-B14F-4D97-AF65-F5344CB8AC3E}">
        <p14:creationId xmlns:p14="http://schemas.microsoft.com/office/powerpoint/2010/main" val="1840088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ottotitolo 2">
            <a:extLst>
              <a:ext uri="{FF2B5EF4-FFF2-40B4-BE49-F238E27FC236}">
                <a16:creationId xmlns:a16="http://schemas.microsoft.com/office/drawing/2014/main" id="{826C78D4-A071-4178-853C-A5C0F99CF79E}"/>
              </a:ext>
            </a:extLst>
          </p:cNvPr>
          <p:cNvSpPr>
            <a:spLocks noGrp="1"/>
          </p:cNvSpPr>
          <p:nvPr>
            <p:ph type="subTitle" idx="1"/>
          </p:nvPr>
        </p:nvSpPr>
        <p:spPr>
          <a:xfrm>
            <a:off x="0" y="160093"/>
            <a:ext cx="12192000" cy="413107"/>
          </a:xfrm>
          <a:solidFill>
            <a:srgbClr val="C00000"/>
          </a:solidFill>
        </p:spPr>
        <p:txBody>
          <a:bodyPr>
            <a:normAutofit lnSpcReduction="10000"/>
          </a:bodyPr>
          <a:lstStyle/>
          <a:p>
            <a:r>
              <a:rPr lang="it-IT" dirty="0">
                <a:solidFill>
                  <a:schemeClr val="bg1"/>
                </a:solidFill>
              </a:rPr>
              <a:t>D.L. RILANCIO (19 MAGGIO 2020, N. 34)</a:t>
            </a:r>
          </a:p>
          <a:p>
            <a:endParaRPr lang="it-IT" dirty="0"/>
          </a:p>
        </p:txBody>
      </p:sp>
      <p:sp>
        <p:nvSpPr>
          <p:cNvPr id="12" name="Segnaposto numero diapositiva 11">
            <a:extLst>
              <a:ext uri="{FF2B5EF4-FFF2-40B4-BE49-F238E27FC236}">
                <a16:creationId xmlns:a16="http://schemas.microsoft.com/office/drawing/2014/main" id="{63098A0F-D4E5-41DA-AE87-8CE3F0ED47B8}"/>
              </a:ext>
            </a:extLst>
          </p:cNvPr>
          <p:cNvSpPr>
            <a:spLocks noGrp="1"/>
          </p:cNvSpPr>
          <p:nvPr>
            <p:ph type="sldNum" sz="quarter" idx="12"/>
          </p:nvPr>
        </p:nvSpPr>
        <p:spPr/>
        <p:txBody>
          <a:bodyPr/>
          <a:lstStyle/>
          <a:p>
            <a:fld id="{95938A6E-B72F-40B1-BF3E-439B9DB517A1}" type="slidenum">
              <a:rPr lang="it-IT" smtClean="0"/>
              <a:t>7</a:t>
            </a:fld>
            <a:endParaRPr lang="it-IT" dirty="0"/>
          </a:p>
        </p:txBody>
      </p:sp>
      <p:sp>
        <p:nvSpPr>
          <p:cNvPr id="2" name="Callout: freccia in giù 1">
            <a:extLst>
              <a:ext uri="{FF2B5EF4-FFF2-40B4-BE49-F238E27FC236}">
                <a16:creationId xmlns:a16="http://schemas.microsoft.com/office/drawing/2014/main" id="{BF159474-2CA2-4418-B706-3F2BEF68FBFF}"/>
              </a:ext>
            </a:extLst>
          </p:cNvPr>
          <p:cNvSpPr/>
          <p:nvPr/>
        </p:nvSpPr>
        <p:spPr>
          <a:xfrm>
            <a:off x="796604" y="1877475"/>
            <a:ext cx="10598791" cy="872966"/>
          </a:xfrm>
          <a:prstGeom prst="downArrowCallou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600" dirty="0"/>
              <a:t>PRINCIPIO GENERALE</a:t>
            </a:r>
          </a:p>
        </p:txBody>
      </p:sp>
      <p:sp>
        <p:nvSpPr>
          <p:cNvPr id="11" name="Rettangolo 10">
            <a:extLst>
              <a:ext uri="{FF2B5EF4-FFF2-40B4-BE49-F238E27FC236}">
                <a16:creationId xmlns:a16="http://schemas.microsoft.com/office/drawing/2014/main" id="{BD56EEED-08B6-4069-93FA-53F9FCCD67AE}"/>
              </a:ext>
            </a:extLst>
          </p:cNvPr>
          <p:cNvSpPr/>
          <p:nvPr/>
        </p:nvSpPr>
        <p:spPr>
          <a:xfrm>
            <a:off x="752213" y="2783365"/>
            <a:ext cx="10687574" cy="892552"/>
          </a:xfrm>
          <a:prstGeom prst="rect">
            <a:avLst/>
          </a:prstGeom>
        </p:spPr>
        <p:txBody>
          <a:bodyPr wrap="square">
            <a:spAutoFit/>
          </a:bodyPr>
          <a:lstStyle/>
          <a:p>
            <a:pPr algn="just"/>
            <a:r>
              <a:rPr lang="it-IT" sz="2600" dirty="0"/>
              <a:t>Rimangono </a:t>
            </a:r>
            <a:r>
              <a:rPr lang="it-IT" sz="2600" b="1" u="sng" dirty="0">
                <a:solidFill>
                  <a:srgbClr val="C00000"/>
                </a:solidFill>
              </a:rPr>
              <a:t>invariati</a:t>
            </a:r>
            <a:r>
              <a:rPr lang="it-IT" sz="2600" b="1" dirty="0">
                <a:solidFill>
                  <a:srgbClr val="C00000"/>
                </a:solidFill>
              </a:rPr>
              <a:t> gli attuali incentivi </a:t>
            </a:r>
            <a:r>
              <a:rPr lang="it-IT" sz="2600" dirty="0"/>
              <a:t>previsti  per gli interventi sugli immobili quali quelli volti al recupero del patrimonio edilizio di cui:</a:t>
            </a:r>
          </a:p>
        </p:txBody>
      </p:sp>
      <p:sp>
        <p:nvSpPr>
          <p:cNvPr id="15" name="Rettangolo 14">
            <a:extLst>
              <a:ext uri="{FF2B5EF4-FFF2-40B4-BE49-F238E27FC236}">
                <a16:creationId xmlns:a16="http://schemas.microsoft.com/office/drawing/2014/main" id="{D6F72E38-F7B0-4C1B-A32A-2B0AEA0A3E74}"/>
              </a:ext>
            </a:extLst>
          </p:cNvPr>
          <p:cNvSpPr/>
          <p:nvPr/>
        </p:nvSpPr>
        <p:spPr>
          <a:xfrm>
            <a:off x="683703" y="3804807"/>
            <a:ext cx="10687574" cy="2893100"/>
          </a:xfrm>
          <a:prstGeom prst="rect">
            <a:avLst/>
          </a:prstGeom>
        </p:spPr>
        <p:txBody>
          <a:bodyPr wrap="square">
            <a:spAutoFit/>
          </a:bodyPr>
          <a:lstStyle/>
          <a:p>
            <a:pPr marL="457200" indent="-457200" algn="just">
              <a:buFontTx/>
              <a:buChar char="-"/>
            </a:pPr>
            <a:r>
              <a:rPr lang="it-IT" sz="2600" dirty="0"/>
              <a:t>All’art. 16 bis del TUIR che consentono di beneficiare della detrazione IRPEF del 50%;</a:t>
            </a:r>
          </a:p>
          <a:p>
            <a:pPr algn="just"/>
            <a:endParaRPr lang="it-IT" sz="2600" dirty="0"/>
          </a:p>
          <a:p>
            <a:pPr marL="457200" indent="-457200" algn="just">
              <a:buFontTx/>
              <a:buChar char="-"/>
            </a:pPr>
            <a:r>
              <a:rPr lang="it-IT" sz="2600" dirty="0"/>
              <a:t>Alle norme riguardanti la riqualificazione energetica </a:t>
            </a:r>
            <a:r>
              <a:rPr lang="it-IT" sz="2200" dirty="0"/>
              <a:t>(c.d. </a:t>
            </a:r>
            <a:r>
              <a:rPr lang="it-IT" sz="2200" i="1" dirty="0"/>
              <a:t>ecobonus</a:t>
            </a:r>
            <a:r>
              <a:rPr lang="it-IT" sz="2200" dirty="0"/>
              <a:t> – commi 344-349, art. 1 della legge  296/2006 e art. 14 del DL 63/2013) </a:t>
            </a:r>
            <a:r>
              <a:rPr lang="it-IT" sz="2600" dirty="0"/>
              <a:t>le quali – </a:t>
            </a:r>
            <a:r>
              <a:rPr lang="it-IT" sz="2600" b="1" dirty="0">
                <a:solidFill>
                  <a:srgbClr val="002060"/>
                </a:solidFill>
              </a:rPr>
              <a:t>ove non sia possibile fruire del </a:t>
            </a:r>
            <a:r>
              <a:rPr lang="it-IT" sz="2600" b="1" dirty="0" err="1">
                <a:solidFill>
                  <a:srgbClr val="002060"/>
                </a:solidFill>
              </a:rPr>
              <a:t>superecobonus</a:t>
            </a:r>
            <a:r>
              <a:rPr lang="it-IT" sz="2600" b="1" dirty="0">
                <a:solidFill>
                  <a:srgbClr val="002060"/>
                </a:solidFill>
              </a:rPr>
              <a:t> al 110% </a:t>
            </a:r>
            <a:r>
              <a:rPr lang="it-IT" sz="2600" dirty="0"/>
              <a:t>- permettono di far beneficiare il soggetto Irpef/</a:t>
            </a:r>
            <a:r>
              <a:rPr lang="it-IT" sz="2600" dirty="0" err="1"/>
              <a:t>Ires</a:t>
            </a:r>
            <a:r>
              <a:rPr lang="it-IT" sz="2600" dirty="0"/>
              <a:t> nella misura del 50% ovvero del 65%</a:t>
            </a:r>
          </a:p>
        </p:txBody>
      </p:sp>
      <p:sp>
        <p:nvSpPr>
          <p:cNvPr id="16" name="Rettangolo con angoli arrotondati 15">
            <a:extLst>
              <a:ext uri="{FF2B5EF4-FFF2-40B4-BE49-F238E27FC236}">
                <a16:creationId xmlns:a16="http://schemas.microsoft.com/office/drawing/2014/main" id="{34F379FB-11BE-462D-BC6E-88D758047309}"/>
              </a:ext>
            </a:extLst>
          </p:cNvPr>
          <p:cNvSpPr/>
          <p:nvPr/>
        </p:nvSpPr>
        <p:spPr>
          <a:xfrm>
            <a:off x="3884103" y="1338646"/>
            <a:ext cx="4169328" cy="474384"/>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000" dirty="0"/>
              <a:t>ATTENZIONE</a:t>
            </a:r>
          </a:p>
        </p:txBody>
      </p:sp>
      <p:sp>
        <p:nvSpPr>
          <p:cNvPr id="17" name="Sottotitolo 2">
            <a:extLst>
              <a:ext uri="{FF2B5EF4-FFF2-40B4-BE49-F238E27FC236}">
                <a16:creationId xmlns:a16="http://schemas.microsoft.com/office/drawing/2014/main" id="{182DD481-531B-4768-82C5-C00DAC80EDA2}"/>
              </a:ext>
            </a:extLst>
          </p:cNvPr>
          <p:cNvSpPr txBox="1">
            <a:spLocks/>
          </p:cNvSpPr>
          <p:nvPr/>
        </p:nvSpPr>
        <p:spPr>
          <a:xfrm>
            <a:off x="12019" y="673316"/>
            <a:ext cx="12192000" cy="627850"/>
          </a:xfrm>
          <a:prstGeom prst="rect">
            <a:avLst/>
          </a:prstGeom>
          <a:ln>
            <a:solidFill>
              <a:srgbClr val="002060"/>
            </a:solidFill>
          </a:ln>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fontScale="4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it-IT" sz="4200" b="1" dirty="0"/>
              <a:t>Art. 119 – </a:t>
            </a:r>
            <a:r>
              <a:rPr lang="it-IT" sz="4200" b="1" dirty="0">
                <a:solidFill>
                  <a:srgbClr val="002060"/>
                </a:solidFill>
              </a:rPr>
              <a:t>IL SUPERECOBONUS </a:t>
            </a:r>
          </a:p>
          <a:p>
            <a:r>
              <a:rPr lang="it-IT" sz="4200" b="1" dirty="0"/>
              <a:t>INCENTIVI PER L’EFFICIENTAMENTO ENERGETICO, SISMA BONUS, FOTOVOLTAICO E COLONNINE DI RICARICA DI VEICOLI ELETTRICI</a:t>
            </a:r>
          </a:p>
          <a:p>
            <a:endParaRPr lang="it-IT" dirty="0"/>
          </a:p>
        </p:txBody>
      </p:sp>
    </p:spTree>
    <p:extLst>
      <p:ext uri="{BB962C8B-B14F-4D97-AF65-F5344CB8AC3E}">
        <p14:creationId xmlns:p14="http://schemas.microsoft.com/office/powerpoint/2010/main" val="3293589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5">
                                            <p:txEl>
                                              <p:pRg st="2" end="2"/>
                                            </p:txEl>
                                          </p:spTgt>
                                        </p:tgtEl>
                                        <p:attrNameLst>
                                          <p:attrName>style.visibility</p:attrName>
                                        </p:attrNameLst>
                                      </p:cBhvr>
                                      <p:to>
                                        <p:strVal val="visible"/>
                                      </p:to>
                                    </p:set>
                                    <p:animEffect transition="in" filter="randombar(horizontal)">
                                      <p:cBhvr>
                                        <p:cTn id="7" dur="500"/>
                                        <p:tgtEl>
                                          <p:spTgt spid="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ottotitolo 2">
            <a:extLst>
              <a:ext uri="{FF2B5EF4-FFF2-40B4-BE49-F238E27FC236}">
                <a16:creationId xmlns:a16="http://schemas.microsoft.com/office/drawing/2014/main" id="{826C78D4-A071-4178-853C-A5C0F99CF79E}"/>
              </a:ext>
            </a:extLst>
          </p:cNvPr>
          <p:cNvSpPr>
            <a:spLocks noGrp="1"/>
          </p:cNvSpPr>
          <p:nvPr>
            <p:ph type="subTitle" idx="1"/>
          </p:nvPr>
        </p:nvSpPr>
        <p:spPr>
          <a:xfrm>
            <a:off x="0" y="160093"/>
            <a:ext cx="12192000" cy="413107"/>
          </a:xfrm>
          <a:solidFill>
            <a:srgbClr val="C00000"/>
          </a:solidFill>
        </p:spPr>
        <p:txBody>
          <a:bodyPr>
            <a:normAutofit lnSpcReduction="10000"/>
          </a:bodyPr>
          <a:lstStyle/>
          <a:p>
            <a:r>
              <a:rPr lang="it-IT" dirty="0">
                <a:solidFill>
                  <a:schemeClr val="bg1"/>
                </a:solidFill>
              </a:rPr>
              <a:t>D.L. RILANCIO (19 MAGGIO 2020, N. 34)</a:t>
            </a:r>
          </a:p>
          <a:p>
            <a:endParaRPr lang="it-IT" dirty="0"/>
          </a:p>
        </p:txBody>
      </p:sp>
      <p:sp>
        <p:nvSpPr>
          <p:cNvPr id="6" name="Sottotitolo 2">
            <a:extLst>
              <a:ext uri="{FF2B5EF4-FFF2-40B4-BE49-F238E27FC236}">
                <a16:creationId xmlns:a16="http://schemas.microsoft.com/office/drawing/2014/main" id="{E33E1F8D-E8C9-47BF-A97B-DF7A90919AEB}"/>
              </a:ext>
            </a:extLst>
          </p:cNvPr>
          <p:cNvSpPr txBox="1">
            <a:spLocks/>
          </p:cNvSpPr>
          <p:nvPr/>
        </p:nvSpPr>
        <p:spPr>
          <a:xfrm>
            <a:off x="0" y="781884"/>
            <a:ext cx="12192000" cy="523457"/>
          </a:xfrm>
          <a:prstGeom prst="rect">
            <a:avLst/>
          </a:prstGeom>
          <a:ln>
            <a:solidFill>
              <a:srgbClr val="002060"/>
            </a:solidFill>
          </a:ln>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fontScale="2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it-IT" sz="7200" b="1" dirty="0"/>
              <a:t>Art. 119 – Il </a:t>
            </a:r>
            <a:r>
              <a:rPr lang="it-IT" sz="7200" b="1" dirty="0">
                <a:solidFill>
                  <a:srgbClr val="002060"/>
                </a:solidFill>
              </a:rPr>
              <a:t>SUPERSISMABONUS</a:t>
            </a:r>
          </a:p>
          <a:p>
            <a:r>
              <a:rPr lang="it-IT" sz="6800" b="1" dirty="0"/>
              <a:t>INCENTIVI PER L’EFFICIENTAMENTO DEI SISTEMI ANTISISMICI</a:t>
            </a:r>
            <a:endParaRPr lang="it-IT" sz="6800" dirty="0"/>
          </a:p>
        </p:txBody>
      </p:sp>
      <p:sp>
        <p:nvSpPr>
          <p:cNvPr id="7" name="Sottotitolo 2">
            <a:extLst>
              <a:ext uri="{FF2B5EF4-FFF2-40B4-BE49-F238E27FC236}">
                <a16:creationId xmlns:a16="http://schemas.microsoft.com/office/drawing/2014/main" id="{725267D6-C8E1-4742-9146-3678EF478466}"/>
              </a:ext>
            </a:extLst>
          </p:cNvPr>
          <p:cNvSpPr txBox="1">
            <a:spLocks/>
          </p:cNvSpPr>
          <p:nvPr/>
        </p:nvSpPr>
        <p:spPr>
          <a:xfrm>
            <a:off x="24041" y="1867674"/>
            <a:ext cx="12192000" cy="41310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it-IT" sz="2800" b="1" dirty="0">
                <a:solidFill>
                  <a:srgbClr val="C00000"/>
                </a:solidFill>
              </a:rPr>
              <a:t>SUPERSISMABONUS</a:t>
            </a:r>
          </a:p>
        </p:txBody>
      </p:sp>
      <p:sp>
        <p:nvSpPr>
          <p:cNvPr id="3" name="Freccia in giù 2">
            <a:extLst>
              <a:ext uri="{FF2B5EF4-FFF2-40B4-BE49-F238E27FC236}">
                <a16:creationId xmlns:a16="http://schemas.microsoft.com/office/drawing/2014/main" id="{CD1238F2-35CB-4A8A-BA16-3C080D626BCB}"/>
              </a:ext>
            </a:extLst>
          </p:cNvPr>
          <p:cNvSpPr/>
          <p:nvPr/>
        </p:nvSpPr>
        <p:spPr>
          <a:xfrm>
            <a:off x="5562445" y="1363553"/>
            <a:ext cx="1115192" cy="413107"/>
          </a:xfrm>
          <a:prstGeom prst="down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Segnaposto numero diapositiva 11">
            <a:extLst>
              <a:ext uri="{FF2B5EF4-FFF2-40B4-BE49-F238E27FC236}">
                <a16:creationId xmlns:a16="http://schemas.microsoft.com/office/drawing/2014/main" id="{63098A0F-D4E5-41DA-AE87-8CE3F0ED47B8}"/>
              </a:ext>
            </a:extLst>
          </p:cNvPr>
          <p:cNvSpPr>
            <a:spLocks noGrp="1"/>
          </p:cNvSpPr>
          <p:nvPr>
            <p:ph type="sldNum" sz="quarter" idx="12"/>
          </p:nvPr>
        </p:nvSpPr>
        <p:spPr/>
        <p:txBody>
          <a:bodyPr/>
          <a:lstStyle/>
          <a:p>
            <a:fld id="{95938A6E-B72F-40B1-BF3E-439B9DB517A1}" type="slidenum">
              <a:rPr lang="it-IT" smtClean="0"/>
              <a:t>8</a:t>
            </a:fld>
            <a:endParaRPr lang="it-IT" dirty="0"/>
          </a:p>
        </p:txBody>
      </p:sp>
      <p:sp>
        <p:nvSpPr>
          <p:cNvPr id="14" name="Callout: freccia in giù 13">
            <a:extLst>
              <a:ext uri="{FF2B5EF4-FFF2-40B4-BE49-F238E27FC236}">
                <a16:creationId xmlns:a16="http://schemas.microsoft.com/office/drawing/2014/main" id="{D9EB8BCF-387D-4E58-97F0-BAC3FDB65919}"/>
              </a:ext>
            </a:extLst>
          </p:cNvPr>
          <p:cNvSpPr/>
          <p:nvPr/>
        </p:nvSpPr>
        <p:spPr>
          <a:xfrm>
            <a:off x="820645" y="2406631"/>
            <a:ext cx="10598791" cy="872966"/>
          </a:xfrm>
          <a:prstGeom prst="downArrowCallou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600" dirty="0"/>
              <a:t>PRINCIPIO GENERALE</a:t>
            </a:r>
          </a:p>
        </p:txBody>
      </p:sp>
      <p:sp>
        <p:nvSpPr>
          <p:cNvPr id="16" name="Rettangolo 15">
            <a:extLst>
              <a:ext uri="{FF2B5EF4-FFF2-40B4-BE49-F238E27FC236}">
                <a16:creationId xmlns:a16="http://schemas.microsoft.com/office/drawing/2014/main" id="{54A31340-5D27-4ADD-BFB4-3A4D1DC1792D}"/>
              </a:ext>
            </a:extLst>
          </p:cNvPr>
          <p:cNvSpPr/>
          <p:nvPr/>
        </p:nvSpPr>
        <p:spPr>
          <a:xfrm>
            <a:off x="838200" y="3284558"/>
            <a:ext cx="10687574" cy="1292662"/>
          </a:xfrm>
          <a:prstGeom prst="rect">
            <a:avLst/>
          </a:prstGeom>
        </p:spPr>
        <p:txBody>
          <a:bodyPr wrap="square">
            <a:spAutoFit/>
          </a:bodyPr>
          <a:lstStyle/>
          <a:p>
            <a:pPr algn="just"/>
            <a:r>
              <a:rPr lang="it-IT" sz="2600" dirty="0"/>
              <a:t>Tutti gli interventi antisismici già previsti dal D.L. 63/2013 </a:t>
            </a:r>
            <a:r>
              <a:rPr lang="it-IT" dirty="0"/>
              <a:t>(art. 16, </a:t>
            </a:r>
            <a:r>
              <a:rPr lang="fr-FR" dirty="0" err="1"/>
              <a:t>commi</a:t>
            </a:r>
            <a:r>
              <a:rPr lang="fr-FR" dirty="0"/>
              <a:t> 1-bis, 1-quater, 1-quinques e 1-sexies)</a:t>
            </a:r>
            <a:r>
              <a:rPr lang="it-IT" sz="2600" dirty="0"/>
              <a:t> che il contribuente sosterrà </a:t>
            </a:r>
            <a:r>
              <a:rPr lang="it-IT" sz="2600" b="1" dirty="0">
                <a:solidFill>
                  <a:srgbClr val="C00000"/>
                </a:solidFill>
              </a:rPr>
              <a:t>dall’1 luglio 2020 al 31 dicembre 2021 </a:t>
            </a:r>
            <a:r>
              <a:rPr lang="it-IT" sz="2600" dirty="0"/>
              <a:t>avranno l’incremento della detrazione </a:t>
            </a:r>
            <a:r>
              <a:rPr lang="it-IT" sz="2600" b="1" dirty="0">
                <a:solidFill>
                  <a:srgbClr val="002060"/>
                </a:solidFill>
              </a:rPr>
              <a:t>al 110%</a:t>
            </a:r>
          </a:p>
        </p:txBody>
      </p:sp>
      <p:sp>
        <p:nvSpPr>
          <p:cNvPr id="17" name="Rettangolo 16">
            <a:extLst>
              <a:ext uri="{FF2B5EF4-FFF2-40B4-BE49-F238E27FC236}">
                <a16:creationId xmlns:a16="http://schemas.microsoft.com/office/drawing/2014/main" id="{40309119-CD18-4C2A-A2AE-BBF85A033E4E}"/>
              </a:ext>
            </a:extLst>
          </p:cNvPr>
          <p:cNvSpPr/>
          <p:nvPr/>
        </p:nvSpPr>
        <p:spPr>
          <a:xfrm>
            <a:off x="838200" y="5494447"/>
            <a:ext cx="10687574" cy="892552"/>
          </a:xfrm>
          <a:prstGeom prst="rect">
            <a:avLst/>
          </a:prstGeom>
        </p:spPr>
        <p:txBody>
          <a:bodyPr wrap="square">
            <a:spAutoFit/>
          </a:bodyPr>
          <a:lstStyle/>
          <a:p>
            <a:pPr algn="just"/>
            <a:r>
              <a:rPr lang="it-IT" sz="2600" b="1" dirty="0">
                <a:solidFill>
                  <a:srgbClr val="C00000"/>
                </a:solidFill>
              </a:rPr>
              <a:t>Non è necessario aver sostenuto </a:t>
            </a:r>
            <a:r>
              <a:rPr lang="it-IT" sz="2600" dirty="0"/>
              <a:t>almeno uno dei 3 nuovi interventi trainanti di cui alle lettere a), b) e c) del comma 1 dell’art. 119 DL 34/2020</a:t>
            </a:r>
          </a:p>
        </p:txBody>
      </p:sp>
      <p:sp>
        <p:nvSpPr>
          <p:cNvPr id="2" name="Callout: freccia in giù 1">
            <a:extLst>
              <a:ext uri="{FF2B5EF4-FFF2-40B4-BE49-F238E27FC236}">
                <a16:creationId xmlns:a16="http://schemas.microsoft.com/office/drawing/2014/main" id="{D9614631-C8D9-479C-BB03-49F58E582400}"/>
              </a:ext>
            </a:extLst>
          </p:cNvPr>
          <p:cNvSpPr/>
          <p:nvPr/>
        </p:nvSpPr>
        <p:spPr>
          <a:xfrm>
            <a:off x="906012" y="4743890"/>
            <a:ext cx="10447788" cy="623382"/>
          </a:xfrm>
          <a:prstGeom prst="downArrowCallou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a:t>Per godere di tale beneficio</a:t>
            </a:r>
          </a:p>
        </p:txBody>
      </p:sp>
    </p:spTree>
    <p:extLst>
      <p:ext uri="{BB962C8B-B14F-4D97-AF65-F5344CB8AC3E}">
        <p14:creationId xmlns:p14="http://schemas.microsoft.com/office/powerpoint/2010/main" val="2851818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randombar(horizontal)">
                                      <p:cBhvr>
                                        <p:cTn id="1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ottotitolo 2">
            <a:extLst>
              <a:ext uri="{FF2B5EF4-FFF2-40B4-BE49-F238E27FC236}">
                <a16:creationId xmlns:a16="http://schemas.microsoft.com/office/drawing/2014/main" id="{826C78D4-A071-4178-853C-A5C0F99CF79E}"/>
              </a:ext>
            </a:extLst>
          </p:cNvPr>
          <p:cNvSpPr>
            <a:spLocks noGrp="1"/>
          </p:cNvSpPr>
          <p:nvPr>
            <p:ph type="subTitle" idx="1"/>
          </p:nvPr>
        </p:nvSpPr>
        <p:spPr>
          <a:xfrm>
            <a:off x="0" y="160093"/>
            <a:ext cx="12192000" cy="413107"/>
          </a:xfrm>
          <a:solidFill>
            <a:srgbClr val="C00000"/>
          </a:solidFill>
        </p:spPr>
        <p:txBody>
          <a:bodyPr>
            <a:normAutofit lnSpcReduction="10000"/>
          </a:bodyPr>
          <a:lstStyle/>
          <a:p>
            <a:r>
              <a:rPr lang="it-IT" dirty="0">
                <a:solidFill>
                  <a:schemeClr val="bg1"/>
                </a:solidFill>
              </a:rPr>
              <a:t>D.L. RILANCIO (19 MAGGIO 2020, N. 34)</a:t>
            </a:r>
          </a:p>
          <a:p>
            <a:endParaRPr lang="it-IT" dirty="0"/>
          </a:p>
        </p:txBody>
      </p:sp>
      <p:sp>
        <p:nvSpPr>
          <p:cNvPr id="6" name="Sottotitolo 2">
            <a:extLst>
              <a:ext uri="{FF2B5EF4-FFF2-40B4-BE49-F238E27FC236}">
                <a16:creationId xmlns:a16="http://schemas.microsoft.com/office/drawing/2014/main" id="{E33E1F8D-E8C9-47BF-A97B-DF7A90919AEB}"/>
              </a:ext>
            </a:extLst>
          </p:cNvPr>
          <p:cNvSpPr txBox="1">
            <a:spLocks/>
          </p:cNvSpPr>
          <p:nvPr/>
        </p:nvSpPr>
        <p:spPr>
          <a:xfrm>
            <a:off x="0" y="781884"/>
            <a:ext cx="12192000" cy="523457"/>
          </a:xfrm>
          <a:prstGeom prst="rect">
            <a:avLst/>
          </a:prstGeom>
          <a:ln>
            <a:solidFill>
              <a:srgbClr val="002060"/>
            </a:solidFill>
          </a:ln>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fontScale="2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it-IT" sz="7200" b="1" dirty="0"/>
              <a:t>Art. 119 – Il </a:t>
            </a:r>
            <a:r>
              <a:rPr lang="it-IT" sz="7200" b="1" dirty="0">
                <a:solidFill>
                  <a:srgbClr val="002060"/>
                </a:solidFill>
              </a:rPr>
              <a:t>SUPERSISMABONUS</a:t>
            </a:r>
          </a:p>
          <a:p>
            <a:r>
              <a:rPr lang="it-IT" sz="6800" b="1" dirty="0"/>
              <a:t>INCENTIVI PER L’EFFICIENTAMENTO DEI SISTEMI ANTISISMICI</a:t>
            </a:r>
            <a:endParaRPr lang="it-IT" sz="6800" dirty="0"/>
          </a:p>
        </p:txBody>
      </p:sp>
      <p:sp>
        <p:nvSpPr>
          <p:cNvPr id="12" name="Segnaposto numero diapositiva 11">
            <a:extLst>
              <a:ext uri="{FF2B5EF4-FFF2-40B4-BE49-F238E27FC236}">
                <a16:creationId xmlns:a16="http://schemas.microsoft.com/office/drawing/2014/main" id="{63098A0F-D4E5-41DA-AE87-8CE3F0ED47B8}"/>
              </a:ext>
            </a:extLst>
          </p:cNvPr>
          <p:cNvSpPr>
            <a:spLocks noGrp="1"/>
          </p:cNvSpPr>
          <p:nvPr>
            <p:ph type="sldNum" sz="quarter" idx="12"/>
          </p:nvPr>
        </p:nvSpPr>
        <p:spPr/>
        <p:txBody>
          <a:bodyPr/>
          <a:lstStyle/>
          <a:p>
            <a:fld id="{95938A6E-B72F-40B1-BF3E-439B9DB517A1}" type="slidenum">
              <a:rPr lang="it-IT" smtClean="0"/>
              <a:t>9</a:t>
            </a:fld>
            <a:endParaRPr lang="it-IT" dirty="0"/>
          </a:p>
        </p:txBody>
      </p:sp>
      <p:sp>
        <p:nvSpPr>
          <p:cNvPr id="16" name="Rettangolo 15">
            <a:extLst>
              <a:ext uri="{FF2B5EF4-FFF2-40B4-BE49-F238E27FC236}">
                <a16:creationId xmlns:a16="http://schemas.microsoft.com/office/drawing/2014/main" id="{54A31340-5D27-4ADD-BFB4-3A4D1DC1792D}"/>
              </a:ext>
            </a:extLst>
          </p:cNvPr>
          <p:cNvSpPr/>
          <p:nvPr/>
        </p:nvSpPr>
        <p:spPr>
          <a:xfrm>
            <a:off x="670420" y="2178455"/>
            <a:ext cx="10851160" cy="954107"/>
          </a:xfrm>
          <a:prstGeom prst="rect">
            <a:avLst/>
          </a:prstGeom>
        </p:spPr>
        <p:txBody>
          <a:bodyPr wrap="square">
            <a:spAutoFit/>
          </a:bodyPr>
          <a:lstStyle/>
          <a:p>
            <a:pPr algn="just"/>
            <a:r>
              <a:rPr lang="it-IT" sz="2000" dirty="0"/>
              <a:t>Interventi antisismici </a:t>
            </a:r>
            <a:r>
              <a:rPr lang="it-IT" sz="2000" b="1" dirty="0">
                <a:solidFill>
                  <a:srgbClr val="C00000"/>
                </a:solidFill>
              </a:rPr>
              <a:t>in zone ad alta pericolosità  (zone 1 e 2) </a:t>
            </a:r>
            <a:r>
              <a:rPr lang="it-IT" sz="2000" dirty="0"/>
              <a:t>le cui procedure autorizzatorie sono state attivate </a:t>
            </a:r>
            <a:r>
              <a:rPr lang="it-IT" sz="2000" b="1" dirty="0">
                <a:solidFill>
                  <a:srgbClr val="C00000"/>
                </a:solidFill>
              </a:rPr>
              <a:t>entro</a:t>
            </a:r>
            <a:r>
              <a:rPr lang="it-IT" sz="2000" dirty="0"/>
              <a:t> il 31 dicembre 2016 </a:t>
            </a:r>
            <a:r>
              <a:rPr lang="it-IT" sz="1600" dirty="0"/>
              <a:t>(era già prevista la detrazione d’imposta nella misura </a:t>
            </a:r>
            <a:r>
              <a:rPr lang="it-IT" sz="1600" b="1" dirty="0">
                <a:solidFill>
                  <a:srgbClr val="002060"/>
                </a:solidFill>
              </a:rPr>
              <a:t>del 65%</a:t>
            </a:r>
            <a:r>
              <a:rPr lang="it-IT" sz="1600" dirty="0"/>
              <a:t> fino ad un ammontare massimo di spesa non superiore ad € 96.000 per unità immobiliare).</a:t>
            </a:r>
            <a:endParaRPr lang="it-IT" sz="2600" dirty="0"/>
          </a:p>
        </p:txBody>
      </p:sp>
      <p:sp>
        <p:nvSpPr>
          <p:cNvPr id="13" name="Rettangolo 12">
            <a:extLst>
              <a:ext uri="{FF2B5EF4-FFF2-40B4-BE49-F238E27FC236}">
                <a16:creationId xmlns:a16="http://schemas.microsoft.com/office/drawing/2014/main" id="{C3D7E623-1216-4B33-9FD6-F94785BC65CD}"/>
              </a:ext>
            </a:extLst>
          </p:cNvPr>
          <p:cNvSpPr/>
          <p:nvPr/>
        </p:nvSpPr>
        <p:spPr>
          <a:xfrm>
            <a:off x="670420" y="3110207"/>
            <a:ext cx="10851159" cy="1692771"/>
          </a:xfrm>
          <a:prstGeom prst="rect">
            <a:avLst/>
          </a:prstGeom>
        </p:spPr>
        <p:txBody>
          <a:bodyPr wrap="square">
            <a:spAutoFit/>
          </a:bodyPr>
          <a:lstStyle/>
          <a:p>
            <a:pPr algn="just"/>
            <a:r>
              <a:rPr lang="it-IT" sz="2000" dirty="0"/>
              <a:t>Interventi antisismici </a:t>
            </a:r>
            <a:r>
              <a:rPr lang="it-IT" sz="2000" b="1" dirty="0">
                <a:solidFill>
                  <a:srgbClr val="C00000"/>
                </a:solidFill>
              </a:rPr>
              <a:t>in zone ad alta pericolosità  (zone 1, 2 e 3) </a:t>
            </a:r>
            <a:r>
              <a:rPr lang="it-IT" sz="1600" dirty="0"/>
              <a:t>- cfr. ordinanza del Presidente del Consiglio dei Ministri n. 3274 del 20 marzo 2003 (pubblicata nel supplemento ordinario n. 72 alla Gazzetta Ufficiale n. 105 dell’8 maggio 2003 - </a:t>
            </a:r>
            <a:r>
              <a:rPr lang="it-IT" sz="2000" dirty="0"/>
              <a:t>le cui procedure autorizzatorie sono state attivate </a:t>
            </a:r>
            <a:r>
              <a:rPr lang="it-IT" sz="2000" b="1" dirty="0">
                <a:solidFill>
                  <a:srgbClr val="C00000"/>
                </a:solidFill>
              </a:rPr>
              <a:t>dopo</a:t>
            </a:r>
            <a:r>
              <a:rPr lang="it-IT" sz="2000" dirty="0"/>
              <a:t> il 31 dicembre 2016 </a:t>
            </a:r>
            <a:r>
              <a:rPr lang="it-IT" sz="1600" dirty="0"/>
              <a:t>(era già prevista la detrazione d’imposta nella misura </a:t>
            </a:r>
            <a:r>
              <a:rPr lang="it-IT" sz="1600" b="1" dirty="0">
                <a:solidFill>
                  <a:srgbClr val="002060"/>
                </a:solidFill>
              </a:rPr>
              <a:t>del 70% </a:t>
            </a:r>
            <a:r>
              <a:rPr lang="it-IT" sz="1600" dirty="0"/>
              <a:t>se dalla realizzazione degli interventi derivava una riduzione del rischio sismico che determinava il passaggio ad una classe di rischio inferiore ovvero </a:t>
            </a:r>
            <a:r>
              <a:rPr lang="it-IT" sz="1600" b="1" dirty="0">
                <a:solidFill>
                  <a:srgbClr val="002060"/>
                </a:solidFill>
              </a:rPr>
              <a:t>dell’80%</a:t>
            </a:r>
            <a:r>
              <a:rPr lang="it-IT" sz="1600" dirty="0"/>
              <a:t> se dalla realizzazione degli interventi derivava una riduzione del rischio sismico che determinava il passaggio a due classi di rischio inferiore).</a:t>
            </a:r>
            <a:endParaRPr lang="it-IT" sz="2600" dirty="0"/>
          </a:p>
        </p:txBody>
      </p:sp>
      <p:sp>
        <p:nvSpPr>
          <p:cNvPr id="8" name="Callout: freccia in su 7">
            <a:extLst>
              <a:ext uri="{FF2B5EF4-FFF2-40B4-BE49-F238E27FC236}">
                <a16:creationId xmlns:a16="http://schemas.microsoft.com/office/drawing/2014/main" id="{40E01133-6F82-4F1E-BF19-17D68D37731B}"/>
              </a:ext>
            </a:extLst>
          </p:cNvPr>
          <p:cNvSpPr/>
          <p:nvPr/>
        </p:nvSpPr>
        <p:spPr>
          <a:xfrm>
            <a:off x="679508" y="5285749"/>
            <a:ext cx="10749793" cy="707645"/>
          </a:xfrm>
          <a:prstGeom prst="upArrowCallou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t>In tutti i casi:</a:t>
            </a:r>
          </a:p>
          <a:p>
            <a:pPr algn="ctr"/>
            <a:r>
              <a:rPr lang="it-IT" sz="1600" dirty="0"/>
              <a:t>Massimo di spesa sempre 96.000 € in 5 rate di uguale importo </a:t>
            </a:r>
          </a:p>
        </p:txBody>
      </p:sp>
      <p:sp>
        <p:nvSpPr>
          <p:cNvPr id="9" name="Callout: freccia in giù 8">
            <a:extLst>
              <a:ext uri="{FF2B5EF4-FFF2-40B4-BE49-F238E27FC236}">
                <a16:creationId xmlns:a16="http://schemas.microsoft.com/office/drawing/2014/main" id="{BBE7D84D-999B-4661-AF34-FF85EC9BF82B}"/>
              </a:ext>
            </a:extLst>
          </p:cNvPr>
          <p:cNvSpPr/>
          <p:nvPr/>
        </p:nvSpPr>
        <p:spPr>
          <a:xfrm>
            <a:off x="679508" y="1421983"/>
            <a:ext cx="10749793" cy="872966"/>
          </a:xfrm>
          <a:prstGeom prst="downArrowCallou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600" dirty="0"/>
              <a:t>Quali interventi interessano il </a:t>
            </a:r>
            <a:r>
              <a:rPr lang="it-IT" sz="2600" dirty="0" err="1"/>
              <a:t>Supersismabonus</a:t>
            </a:r>
            <a:r>
              <a:rPr lang="it-IT" sz="2600" dirty="0"/>
              <a:t> </a:t>
            </a:r>
          </a:p>
        </p:txBody>
      </p:sp>
      <p:sp>
        <p:nvSpPr>
          <p:cNvPr id="10" name="Rettangolo 9">
            <a:extLst>
              <a:ext uri="{FF2B5EF4-FFF2-40B4-BE49-F238E27FC236}">
                <a16:creationId xmlns:a16="http://schemas.microsoft.com/office/drawing/2014/main" id="{CFC8A969-F989-4873-8B51-77C6AF9A8A36}"/>
              </a:ext>
            </a:extLst>
          </p:cNvPr>
          <p:cNvSpPr/>
          <p:nvPr/>
        </p:nvSpPr>
        <p:spPr>
          <a:xfrm>
            <a:off x="710617" y="4885639"/>
            <a:ext cx="10687574" cy="400110"/>
          </a:xfrm>
          <a:prstGeom prst="rect">
            <a:avLst/>
          </a:prstGeom>
        </p:spPr>
        <p:txBody>
          <a:bodyPr wrap="square">
            <a:spAutoFit/>
          </a:bodyPr>
          <a:lstStyle/>
          <a:p>
            <a:pPr algn="just"/>
            <a:r>
              <a:rPr lang="it-IT" sz="2000" dirty="0"/>
              <a:t>Acquisto di case antisismiche </a:t>
            </a:r>
            <a:r>
              <a:rPr lang="it-IT" sz="1600" dirty="0"/>
              <a:t>(di cui all’articolo 16, comma 1-septies del D.L. 63/2013).</a:t>
            </a:r>
          </a:p>
        </p:txBody>
      </p:sp>
      <p:sp>
        <p:nvSpPr>
          <p:cNvPr id="11" name="Rettangolo 10">
            <a:extLst>
              <a:ext uri="{FF2B5EF4-FFF2-40B4-BE49-F238E27FC236}">
                <a16:creationId xmlns:a16="http://schemas.microsoft.com/office/drawing/2014/main" id="{2710AEC6-A482-4B74-9DC2-241DE5D4AD94}"/>
              </a:ext>
            </a:extLst>
          </p:cNvPr>
          <p:cNvSpPr/>
          <p:nvPr/>
        </p:nvSpPr>
        <p:spPr>
          <a:xfrm>
            <a:off x="813382" y="6076116"/>
            <a:ext cx="10708197" cy="646331"/>
          </a:xfrm>
          <a:prstGeom prst="rect">
            <a:avLst/>
          </a:prstGeom>
        </p:spPr>
        <p:txBody>
          <a:bodyPr wrap="square">
            <a:spAutoFit/>
          </a:bodyPr>
          <a:lstStyle/>
          <a:p>
            <a:r>
              <a:rPr lang="it-IT" dirty="0"/>
              <a:t>Il comma 4 dell’art. 119 innalza anche </a:t>
            </a:r>
            <a:r>
              <a:rPr lang="it-IT" b="1" dirty="0">
                <a:solidFill>
                  <a:srgbClr val="C00000"/>
                </a:solidFill>
              </a:rPr>
              <a:t>la detrazione al 90% </a:t>
            </a:r>
            <a:r>
              <a:rPr lang="it-IT" dirty="0"/>
              <a:t>per i premi pagati per </a:t>
            </a:r>
            <a:r>
              <a:rPr lang="it-IT" b="1" dirty="0">
                <a:solidFill>
                  <a:srgbClr val="C00000"/>
                </a:solidFill>
              </a:rPr>
              <a:t>polizze stipulate contro i rischi di calamità </a:t>
            </a:r>
            <a:r>
              <a:rPr lang="it-IT" dirty="0"/>
              <a:t>nel caso in cui il credito venga ceduto ad un’impresa assicurativa.</a:t>
            </a:r>
          </a:p>
        </p:txBody>
      </p:sp>
    </p:spTree>
    <p:extLst>
      <p:ext uri="{BB962C8B-B14F-4D97-AF65-F5344CB8AC3E}">
        <p14:creationId xmlns:p14="http://schemas.microsoft.com/office/powerpoint/2010/main" val="2321245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randombar(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randombar(horizont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8" grpId="0" animBg="1"/>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614</TotalTime>
  <Words>3029</Words>
  <Application>Microsoft Office PowerPoint</Application>
  <PresentationFormat>Widescreen</PresentationFormat>
  <Paragraphs>187</Paragraphs>
  <Slides>19</Slides>
  <Notes>2</Notes>
  <HiddenSlides>0</HiddenSlides>
  <MMClips>0</MMClips>
  <ScaleCrop>false</ScaleCrop>
  <HeadingPairs>
    <vt:vector size="8" baseType="variant">
      <vt:variant>
        <vt:lpstr>Caratteri utilizzati</vt:lpstr>
      </vt:variant>
      <vt:variant>
        <vt:i4>3</vt:i4>
      </vt:variant>
      <vt:variant>
        <vt:lpstr>Tema</vt:lpstr>
      </vt:variant>
      <vt:variant>
        <vt:i4>1</vt:i4>
      </vt:variant>
      <vt:variant>
        <vt:lpstr>Server OLE incorporati</vt:lpstr>
      </vt:variant>
      <vt:variant>
        <vt:i4>1</vt:i4>
      </vt:variant>
      <vt:variant>
        <vt:lpstr>Titoli diapositive</vt:lpstr>
      </vt:variant>
      <vt:variant>
        <vt:i4>19</vt:i4>
      </vt:variant>
    </vt:vector>
  </HeadingPairs>
  <TitlesOfParts>
    <vt:vector size="24" baseType="lpstr">
      <vt:lpstr>Arial</vt:lpstr>
      <vt:lpstr>Calibri</vt:lpstr>
      <vt:lpstr>Calibri Light</vt:lpstr>
      <vt:lpstr>Tema di Office</vt:lpstr>
      <vt:lpstr>Worksheet</vt:lpstr>
      <vt:lpstr>I decreti covid-19  e l’ecobonus</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I decreti covid-19  e l’ecobonus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giovanni fabio</dc:creator>
  <cp:lastModifiedBy>giovanni fabio</cp:lastModifiedBy>
  <cp:revision>78</cp:revision>
  <dcterms:created xsi:type="dcterms:W3CDTF">2020-06-12T07:43:40Z</dcterms:created>
  <dcterms:modified xsi:type="dcterms:W3CDTF">2020-06-18T16:29:58Z</dcterms:modified>
</cp:coreProperties>
</file>